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7" r:id="rId3"/>
    <p:sldId id="289" r:id="rId4"/>
    <p:sldId id="288" r:id="rId5"/>
    <p:sldId id="278" r:id="rId6"/>
    <p:sldId id="285" r:id="rId7"/>
    <p:sldId id="286" r:id="rId8"/>
    <p:sldId id="287" r:id="rId9"/>
    <p:sldId id="282" r:id="rId10"/>
    <p:sldId id="290" r:id="rId11"/>
    <p:sldId id="291" r:id="rId12"/>
    <p:sldId id="296" r:id="rId13"/>
    <p:sldId id="298" r:id="rId14"/>
    <p:sldId id="301" r:id="rId15"/>
    <p:sldId id="292" r:id="rId16"/>
    <p:sldId id="293" r:id="rId17"/>
    <p:sldId id="297" r:id="rId18"/>
    <p:sldId id="294" r:id="rId19"/>
    <p:sldId id="299" r:id="rId20"/>
    <p:sldId id="300" r:id="rId21"/>
    <p:sldId id="30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002"/>
    <a:srgbClr val="FFFFFF"/>
    <a:srgbClr val="3A5C92"/>
    <a:srgbClr val="F2994A"/>
    <a:srgbClr val="F2C9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2B88F-3AE2-463C-A19E-DFC4F7204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2852F1-2AFC-46FA-9204-2B14C726E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072F2-6CEE-4A64-93FB-8DB4CD1F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C73C-5548-4D2A-BBAC-DDC6BC9CEC4D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F403A-F7A7-412F-8533-593EB0B2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DA93D-2AE3-4E94-8E31-B7AA200D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FD264-EB9E-4B1B-A0FC-07835D276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26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8166C-80D7-4A7A-9C67-F6395BA5A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85553-363B-456C-A2DA-F4BA72F15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6F86E-2447-478A-A2A4-4D6248C07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C73C-5548-4D2A-BBAC-DDC6BC9CEC4D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E8B1B-F92B-41D4-BF9F-FD2B583AC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90DD-8A5D-4B61-BA67-F3EA5034B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FD264-EB9E-4B1B-A0FC-07835D276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18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210E8-64C7-46E7-B378-F66DE41FB9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9E9BA1-57D0-4089-B350-28B1C4720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264FE-ECD0-4CE8-8E20-DF9A53BD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C73C-5548-4D2A-BBAC-DDC6BC9CEC4D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3E051-1DFA-4ADE-97A2-453294615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DF661-84D9-439A-9FD2-F92CAE2E3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FD264-EB9E-4B1B-A0FC-07835D276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50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7D2187-E82C-4436-A1E4-7D37531D72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0179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B1406-4440-43FD-9050-880EEBE30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73C57-F211-47A2-AFB3-AF3C089A0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0C47C-F39E-4E6D-9CC3-D23F28BA0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C73C-5548-4D2A-BBAC-DDC6BC9CEC4D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3E769-627E-4044-B0DB-C728E3269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D3016-1813-4AA7-8C95-B18D7989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FD264-EB9E-4B1B-A0FC-07835D276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06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AAC23-E60B-4EFC-9EF7-848F5B9DE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761E6-C4B8-40FE-9884-C23614BBB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6AE0F-6DB3-4EA0-BB2F-9BFDF1F25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C73C-5548-4D2A-BBAC-DDC6BC9CEC4D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B7153-E575-43BA-8612-4A237189C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2E5EE-260C-4FA4-85E8-DC2B32BE2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FD264-EB9E-4B1B-A0FC-07835D276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91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310DA-7DCC-4FAB-9790-F6C1F8EC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51C51-ABC5-4A59-8B78-A28F919D4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7BF9F-A05A-41C6-BE7B-082AC8113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5F216-3F8D-4019-86C0-E4FD364BA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C73C-5548-4D2A-BBAC-DDC6BC9CEC4D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C7338-2CE7-48C1-AF0B-7DB508FED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ABA8A6-93F3-4D83-84D1-64748CFA5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FD264-EB9E-4B1B-A0FC-07835D276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04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E8814-1F04-45C6-A6BF-302A0EAC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17C42-4FCF-45A4-8E5C-5CF214176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F7D3B-349A-47C5-B7AE-4C192C919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26E92-1678-44AB-AAAD-B3CFA7FF5B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2FF89B-61C4-4879-9123-C65AAEDE6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D0E53-A954-4B34-BBFB-7C819918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C73C-5548-4D2A-BBAC-DDC6BC9CEC4D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2008F2-F0E8-4E5D-99AF-766AB07D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E1E212-13D2-45D9-ACCA-0CC0B56EF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FD264-EB9E-4B1B-A0FC-07835D276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7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BE5A3-9551-4DEA-97D2-2744899BA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66E2A5-AE85-4711-A367-7C8B7EBD0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C73C-5548-4D2A-BBAC-DDC6BC9CEC4D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ED5A87-53A5-4916-A579-A518D072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9048F-BB92-4571-82CF-E527E1080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FD264-EB9E-4B1B-A0FC-07835D276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85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56C3FD-D1B4-47CF-8F89-1ABC89FB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C73C-5548-4D2A-BBAC-DDC6BC9CEC4D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BBF304-07DA-407C-9FD1-70D768990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13712-CBE6-40CA-9328-ACD075BF9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FD264-EB9E-4B1B-A0FC-07835D276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87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24769-3FF1-4B07-B194-BF6CE4A0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6D313-626C-40A9-8550-1E51419D3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62C92-9B83-4CB7-BB1D-08AB33DE4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E8E4A-CCB9-4CED-928E-CBA69FF75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C73C-5548-4D2A-BBAC-DDC6BC9CEC4D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A0E9D8-F4B6-45D6-B048-18141279A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91319E-7800-4B24-8626-80BB870E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FD264-EB9E-4B1B-A0FC-07835D276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09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82A5D-C470-49D9-95B5-9624DF9B5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41240A-539E-41B0-81D9-BE44ADD6B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29117-0A20-46AF-938B-9E380EC86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225DE-0A3F-4E02-9F12-C0BDE4D9A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6C73C-5548-4D2A-BBAC-DDC6BC9CEC4D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72C7B-5EC0-4FF7-A310-0627E6806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DC96B-538E-4D7A-B597-72121A5CD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FFD264-EB9E-4B1B-A0FC-07835D276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14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88B225-28EF-432C-9BC2-FAF118084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EBE4BE-11B4-4D35-A6D7-DD40A6DA0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5BE3E-EE76-45AC-A5B6-C8FCA16EB4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6C73C-5548-4D2A-BBAC-DDC6BC9CEC4D}" type="datetimeFigureOut">
              <a:rPr lang="en-US" smtClean="0"/>
              <a:t>5/15/2019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3B644-C00D-4576-936E-DCCC371B3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B2811-30B5-41D9-B1DA-EA8C82E37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FD264-EB9E-4B1B-A0FC-07835D276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png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png"/><Relationship Id="rId4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png"/><Relationship Id="rId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6.png"/><Relationship Id="rId4" Type="http://schemas.openxmlformats.org/officeDocument/2006/relationships/image" Target="../media/image11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9.png"/><Relationship Id="rId4" Type="http://schemas.openxmlformats.org/officeDocument/2006/relationships/image" Target="../media/image1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0.png"/><Relationship Id="rId4" Type="http://schemas.openxmlformats.org/officeDocument/2006/relationships/image" Target="../media/image1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1.png"/><Relationship Id="rId4" Type="http://schemas.openxmlformats.org/officeDocument/2006/relationships/image" Target="../media/image11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ning room table&#10;&#10;Description automatically generated">
            <a:extLst>
              <a:ext uri="{FF2B5EF4-FFF2-40B4-BE49-F238E27FC236}">
                <a16:creationId xmlns:a16="http://schemas.microsoft.com/office/drawing/2014/main" id="{CCA349F5-2D03-462B-8AA5-6265154CC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0" y="0"/>
            <a:ext cx="12192000" cy="6858002"/>
          </a:xfrm>
          <a:custGeom>
            <a:avLst/>
            <a:gdLst>
              <a:gd name="connsiteX0" fmla="*/ 0 w 12192000"/>
              <a:gd name="connsiteY0" fmla="*/ 2 h 6858002"/>
              <a:gd name="connsiteX1" fmla="*/ 1 w 12192000"/>
              <a:gd name="connsiteY1" fmla="*/ 2 h 6858002"/>
              <a:gd name="connsiteX2" fmla="*/ 1 w 12192000"/>
              <a:gd name="connsiteY2" fmla="*/ 4343401 h 6858002"/>
              <a:gd name="connsiteX3" fmla="*/ 10020299 w 12192000"/>
              <a:gd name="connsiteY3" fmla="*/ 4343401 h 6858002"/>
              <a:gd name="connsiteX4" fmla="*/ 12191999 w 12192000"/>
              <a:gd name="connsiteY4" fmla="*/ 2171700 h 6858002"/>
              <a:gd name="connsiteX5" fmla="*/ 12191999 w 12192000"/>
              <a:gd name="connsiteY5" fmla="*/ 2 h 6858002"/>
              <a:gd name="connsiteX6" fmla="*/ 12192000 w 12192000"/>
              <a:gd name="connsiteY6" fmla="*/ 2 h 6858002"/>
              <a:gd name="connsiteX7" fmla="*/ 12192000 w 12192000"/>
              <a:gd name="connsiteY7" fmla="*/ 6858002 h 6858002"/>
              <a:gd name="connsiteX8" fmla="*/ 0 w 12192000"/>
              <a:gd name="connsiteY8" fmla="*/ 6858002 h 6858002"/>
              <a:gd name="connsiteX9" fmla="*/ 1 w 12192000"/>
              <a:gd name="connsiteY9" fmla="*/ 0 h 6858002"/>
              <a:gd name="connsiteX10" fmla="*/ 12191999 w 12192000"/>
              <a:gd name="connsiteY10" fmla="*/ 0 h 6858002"/>
              <a:gd name="connsiteX11" fmla="*/ 12191999 w 12192000"/>
              <a:gd name="connsiteY11" fmla="*/ 2 h 6858002"/>
              <a:gd name="connsiteX12" fmla="*/ 1 w 12192000"/>
              <a:gd name="connsiteY12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2">
                <a:moveTo>
                  <a:pt x="0" y="2"/>
                </a:moveTo>
                <a:lnTo>
                  <a:pt x="1" y="2"/>
                </a:lnTo>
                <a:lnTo>
                  <a:pt x="1" y="4343401"/>
                </a:lnTo>
                <a:lnTo>
                  <a:pt x="10020299" y="4343401"/>
                </a:lnTo>
                <a:lnTo>
                  <a:pt x="12191999" y="2171700"/>
                </a:lnTo>
                <a:lnTo>
                  <a:pt x="12191999" y="2"/>
                </a:lnTo>
                <a:lnTo>
                  <a:pt x="12192000" y="2"/>
                </a:lnTo>
                <a:lnTo>
                  <a:pt x="12192000" y="6858002"/>
                </a:lnTo>
                <a:lnTo>
                  <a:pt x="0" y="6858002"/>
                </a:lnTo>
                <a:close/>
                <a:moveTo>
                  <a:pt x="1" y="0"/>
                </a:moveTo>
                <a:lnTo>
                  <a:pt x="12191999" y="0"/>
                </a:lnTo>
                <a:lnTo>
                  <a:pt x="12191999" y="2"/>
                </a:lnTo>
                <a:lnTo>
                  <a:pt x="1" y="2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1BB799-DABE-4682-B41A-C319C8E2CC7B}"/>
              </a:ext>
            </a:extLst>
          </p:cNvPr>
          <p:cNvSpPr txBox="1"/>
          <p:nvPr/>
        </p:nvSpPr>
        <p:spPr>
          <a:xfrm>
            <a:off x="298479" y="442382"/>
            <a:ext cx="425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Báo cáo đồ án tốt nghiệp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1B4182-F86A-4D61-BE60-476BFF28486E}"/>
              </a:ext>
            </a:extLst>
          </p:cNvPr>
          <p:cNvSpPr txBox="1"/>
          <p:nvPr/>
        </p:nvSpPr>
        <p:spPr>
          <a:xfrm>
            <a:off x="298479" y="904047"/>
            <a:ext cx="6464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gradFill flip="none" rotWithShape="1">
                  <a:gsLst>
                    <a:gs pos="7000">
                      <a:srgbClr val="F2994A"/>
                    </a:gs>
                    <a:gs pos="100000">
                      <a:srgbClr val="F2C94C">
                        <a:alpha val="74902"/>
                      </a:srgbClr>
                    </a:gs>
                  </a:gsLst>
                  <a:lin ang="0" scaled="0"/>
                  <a:tileRect/>
                </a:gra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Ứng dụng chia sẻ </a:t>
            </a:r>
          </a:p>
          <a:p>
            <a:r>
              <a:rPr lang="en-US" sz="4800" b="1">
                <a:gradFill flip="none" rotWithShape="1">
                  <a:gsLst>
                    <a:gs pos="7000">
                      <a:srgbClr val="F2994A"/>
                    </a:gs>
                    <a:gs pos="100000">
                      <a:srgbClr val="F2C94C">
                        <a:alpha val="74902"/>
                      </a:srgbClr>
                    </a:gs>
                  </a:gsLst>
                  <a:lin ang="0" scaled="0"/>
                  <a:tileRect/>
                </a:gradFill>
                <a:latin typeface="Roboto Black" panose="02000000000000000000" pitchFamily="2" charset="0"/>
                <a:ea typeface="Roboto Black" panose="02000000000000000000" pitchFamily="2" charset="0"/>
                <a:cs typeface="Lato" panose="020F0502020204030203" pitchFamily="34" charset="0"/>
              </a:rPr>
              <a:t>không gian cá nhân</a:t>
            </a:r>
            <a:endParaRPr lang="en-US" sz="4800" b="1" dirty="0">
              <a:gradFill flip="none" rotWithShape="1">
                <a:gsLst>
                  <a:gs pos="7000">
                    <a:srgbClr val="F2994A"/>
                  </a:gs>
                  <a:gs pos="100000">
                    <a:srgbClr val="F2C94C">
                      <a:alpha val="74902"/>
                    </a:srgbClr>
                  </a:gs>
                </a:gsLst>
                <a:lin ang="0" scaled="0"/>
                <a:tileRect/>
              </a:gradFill>
              <a:latin typeface="Roboto Black" panose="02000000000000000000" pitchFamily="2" charset="0"/>
              <a:ea typeface="Roboto Black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9D99A-38DE-46D1-974F-934CA915B6F3}"/>
              </a:ext>
            </a:extLst>
          </p:cNvPr>
          <p:cNvSpPr txBox="1"/>
          <p:nvPr/>
        </p:nvSpPr>
        <p:spPr>
          <a:xfrm>
            <a:off x="5910064" y="2770267"/>
            <a:ext cx="5022821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Mentor	     </a:t>
            </a:r>
            <a:r>
              <a:rPr lang="en-US" sz="2000">
                <a:solidFill>
                  <a:srgbClr val="F2994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Vũ Duy Khánh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EE5858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	</a:t>
            </a:r>
            <a:r>
              <a:rPr lang="en-US" sz="2000">
                <a:solidFill>
                  <a:srgbClr val="F2994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    Nguyễn Xuân Quỳnh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EE5858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                   </a:t>
            </a:r>
            <a:r>
              <a:rPr lang="en-US" sz="2000">
                <a:solidFill>
                  <a:srgbClr val="F2994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Tạ Huy Triệu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DE98C-7110-44E5-A596-BEEE149B0851}"/>
              </a:ext>
            </a:extLst>
          </p:cNvPr>
          <p:cNvSpPr txBox="1"/>
          <p:nvPr/>
        </p:nvSpPr>
        <p:spPr>
          <a:xfrm>
            <a:off x="298479" y="2770267"/>
            <a:ext cx="5022821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Sinh viên thực hiện       </a:t>
            </a:r>
            <a:r>
              <a:rPr lang="en-US" sz="2000">
                <a:solidFill>
                  <a:srgbClr val="F2994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Nguyễn Minh Anh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rgbClr val="EE5858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		           </a:t>
            </a:r>
            <a:r>
              <a:rPr lang="en-US" sz="2000">
                <a:solidFill>
                  <a:srgbClr val="F2994A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Phạm Ngọc Mạnh</a:t>
            </a: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BFAB29BB-3017-48E9-8FF0-8F3021821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266" y="200623"/>
            <a:ext cx="2275759" cy="8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3703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F99F090-62FB-4FF7-A0DC-028098DBCB2D}"/>
              </a:ext>
            </a:extLst>
          </p:cNvPr>
          <p:cNvGrpSpPr/>
          <p:nvPr/>
        </p:nvGrpSpPr>
        <p:grpSpPr>
          <a:xfrm>
            <a:off x="868024" y="1400175"/>
            <a:ext cx="5678826" cy="4057650"/>
            <a:chOff x="417174" y="1838801"/>
            <a:chExt cx="5678826" cy="40576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5A2A1E-C1BC-4002-9981-FB2FECE58BD8}"/>
                </a:ext>
              </a:extLst>
            </p:cNvPr>
            <p:cNvSpPr/>
            <p:nvPr/>
          </p:nvSpPr>
          <p:spPr>
            <a:xfrm>
              <a:off x="600073" y="4172902"/>
              <a:ext cx="4878729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3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Times New Roman" panose="02020603050405020304" pitchFamily="18" charset="0"/>
                </a:rPr>
                <a:t>Giao diện ng</a:t>
              </a:r>
              <a:r>
                <a:rPr lang="vi-VN" sz="3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Times New Roman" panose="02020603050405020304" pitchFamily="18" charset="0"/>
                </a:rPr>
                <a:t>ư</a:t>
              </a:r>
              <a:r>
                <a:rPr lang="en-US" sz="3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Times New Roman" panose="02020603050405020304" pitchFamily="18" charset="0"/>
                </a:rPr>
                <a:t>ời dùng</a:t>
              </a:r>
            </a:p>
            <a:p>
              <a:pPr lvl="0"/>
              <a:r>
                <a:rPr lang="en-US" sz="3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Times New Roman" panose="02020603050405020304" pitchFamily="18" charset="0"/>
                </a:rPr>
                <a:t>và các chức năng chính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C261D6-3E77-4F06-949F-8384B4542FC5}"/>
                </a:ext>
              </a:extLst>
            </p:cNvPr>
            <p:cNvSpPr txBox="1"/>
            <p:nvPr/>
          </p:nvSpPr>
          <p:spPr>
            <a:xfrm>
              <a:off x="600073" y="5250120"/>
              <a:ext cx="5048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Trong phần này chúng em sẽ trình bày về giao diện và chức năng của ứng dụng House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DDAC19-F647-4175-A60C-AA2679F7A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8" t="22640" r="8161" b="24342"/>
            <a:stretch/>
          </p:blipFill>
          <p:spPr>
            <a:xfrm>
              <a:off x="417174" y="1838801"/>
              <a:ext cx="5678826" cy="2343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610685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91C940E-A9CE-41BF-9AB9-DB6ED969FF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575958"/>
              </p:ext>
            </p:extLst>
          </p:nvPr>
        </p:nvGraphicFramePr>
        <p:xfrm>
          <a:off x="5197475" y="2528888"/>
          <a:ext cx="1797050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Bitmap Image" r:id="rId3" imgW="1797120" imgH="1797120" progId="Paint.Picture">
                  <p:embed/>
                </p:oleObj>
              </mc:Choice>
              <mc:Fallback>
                <p:oleObj name="Bitmap Image" r:id="rId3" imgW="1797120" imgH="1797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97475" y="2528888"/>
                        <a:ext cx="1797050" cy="179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77FEF5-1CD1-45A1-BE67-B014FDF1B0DD}"/>
              </a:ext>
            </a:extLst>
          </p:cNvPr>
          <p:cNvSpPr/>
          <p:nvPr/>
        </p:nvSpPr>
        <p:spPr>
          <a:xfrm>
            <a:off x="1268639" y="379413"/>
            <a:ext cx="3391807" cy="6096000"/>
          </a:xfrm>
          <a:prstGeom prst="roundRect">
            <a:avLst>
              <a:gd name="adj" fmla="val 5541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157EF0-858F-4D5A-BE6E-8153323F1B54}"/>
              </a:ext>
            </a:extLst>
          </p:cNvPr>
          <p:cNvSpPr/>
          <p:nvPr/>
        </p:nvSpPr>
        <p:spPr>
          <a:xfrm>
            <a:off x="6096000" y="1697892"/>
            <a:ext cx="4878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>
                <a:solidFill>
                  <a:prstClr val="black">
                    <a:lumMod val="65000"/>
                    <a:lumOff val="35000"/>
                  </a:prst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Màn hình chính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026C1-E03A-4E80-AD79-243358D53EE3}"/>
              </a:ext>
            </a:extLst>
          </p:cNvPr>
          <p:cNvSpPr txBox="1"/>
          <p:nvPr/>
        </p:nvSpPr>
        <p:spPr>
          <a:xfrm>
            <a:off x="6096000" y="2528888"/>
            <a:ext cx="5048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Giao diện màn hình chính có thiết kế gọn gàng, với l</a:t>
            </a:r>
            <a:r>
              <a:rPr lang="vi-VN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ư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ợng thông tin ngắn gọn, vừa đủ đem đến những dữ kiện cần thiết cho ng</a:t>
            </a:r>
            <a:r>
              <a:rPr lang="vi-VN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ư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ời dùng tham khảo</a:t>
            </a:r>
          </a:p>
        </p:txBody>
      </p:sp>
    </p:spTree>
    <p:extLst>
      <p:ext uri="{BB962C8B-B14F-4D97-AF65-F5344CB8AC3E}">
        <p14:creationId xmlns:p14="http://schemas.microsoft.com/office/powerpoint/2010/main" val="411063365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91C940E-A9CE-41BF-9AB9-DB6ED969FF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7475" y="2528888"/>
          <a:ext cx="1797050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Bitmap Image" r:id="rId3" imgW="1797120" imgH="1797120" progId="Paint.Picture">
                  <p:embed/>
                </p:oleObj>
              </mc:Choice>
              <mc:Fallback>
                <p:oleObj name="Bitmap Image" r:id="rId3" imgW="1797120" imgH="179712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91C940E-A9CE-41BF-9AB9-DB6ED969F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97475" y="2528888"/>
                        <a:ext cx="1797050" cy="179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77FEF5-1CD1-45A1-BE67-B014FDF1B0DD}"/>
              </a:ext>
            </a:extLst>
          </p:cNvPr>
          <p:cNvSpPr/>
          <p:nvPr/>
        </p:nvSpPr>
        <p:spPr>
          <a:xfrm>
            <a:off x="7397296" y="381000"/>
            <a:ext cx="3391807" cy="6096000"/>
          </a:xfrm>
          <a:prstGeom prst="roundRect">
            <a:avLst>
              <a:gd name="adj" fmla="val 5541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157EF0-858F-4D5A-BE6E-8153323F1B54}"/>
              </a:ext>
            </a:extLst>
          </p:cNvPr>
          <p:cNvSpPr/>
          <p:nvPr/>
        </p:nvSpPr>
        <p:spPr>
          <a:xfrm>
            <a:off x="1402897" y="1652926"/>
            <a:ext cx="4878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>
                <a:solidFill>
                  <a:prstClr val="black">
                    <a:lumMod val="65000"/>
                    <a:lumOff val="35000"/>
                  </a:prst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Phân loại và tìm kiếm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026C1-E03A-4E80-AD79-243358D53EE3}"/>
              </a:ext>
            </a:extLst>
          </p:cNvPr>
          <p:cNvSpPr txBox="1"/>
          <p:nvPr/>
        </p:nvSpPr>
        <p:spPr>
          <a:xfrm>
            <a:off x="1402897" y="2344222"/>
            <a:ext cx="504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Ng</a:t>
            </a:r>
            <a:r>
              <a:rPr lang="vi-VN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ư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ời dùng có thể phân loại các tin đăng dựa trên các tiêu chí nh</a:t>
            </a:r>
            <a:r>
              <a:rPr lang="vi-VN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ư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phân loại theo thành phố, quận, huyện, giá tiền, diện tích,…</a:t>
            </a:r>
          </a:p>
        </p:txBody>
      </p:sp>
    </p:spTree>
    <p:extLst>
      <p:ext uri="{BB962C8B-B14F-4D97-AF65-F5344CB8AC3E}">
        <p14:creationId xmlns:p14="http://schemas.microsoft.com/office/powerpoint/2010/main" val="225515089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91C940E-A9CE-41BF-9AB9-DB6ED969FF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7475" y="2528888"/>
          <a:ext cx="1797050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Bitmap Image" r:id="rId3" imgW="1797120" imgH="1797120" progId="Paint.Picture">
                  <p:embed/>
                </p:oleObj>
              </mc:Choice>
              <mc:Fallback>
                <p:oleObj name="Bitmap Image" r:id="rId3" imgW="1797120" imgH="179712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91C940E-A9CE-41BF-9AB9-DB6ED969F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97475" y="2528888"/>
                        <a:ext cx="1797050" cy="179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77FEF5-1CD1-45A1-BE67-B014FDF1B0DD}"/>
              </a:ext>
            </a:extLst>
          </p:cNvPr>
          <p:cNvSpPr/>
          <p:nvPr/>
        </p:nvSpPr>
        <p:spPr>
          <a:xfrm>
            <a:off x="7397296" y="381000"/>
            <a:ext cx="3391807" cy="6096000"/>
          </a:xfrm>
          <a:prstGeom prst="roundRect">
            <a:avLst>
              <a:gd name="adj" fmla="val 5541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157EF0-858F-4D5A-BE6E-8153323F1B54}"/>
              </a:ext>
            </a:extLst>
          </p:cNvPr>
          <p:cNvSpPr/>
          <p:nvPr/>
        </p:nvSpPr>
        <p:spPr>
          <a:xfrm>
            <a:off x="1402897" y="1652926"/>
            <a:ext cx="4878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>
                <a:solidFill>
                  <a:prstClr val="black">
                    <a:lumMod val="65000"/>
                    <a:lumOff val="35000"/>
                  </a:prst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Phân loại và tìm kiếm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026C1-E03A-4E80-AD79-243358D53EE3}"/>
              </a:ext>
            </a:extLst>
          </p:cNvPr>
          <p:cNvSpPr txBox="1"/>
          <p:nvPr/>
        </p:nvSpPr>
        <p:spPr>
          <a:xfrm>
            <a:off x="1402897" y="2344222"/>
            <a:ext cx="504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Bên cạnh đó, ng</a:t>
            </a:r>
            <a:r>
              <a:rPr lang="vi-VN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ư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ời dùng có thể tìm kiếm theo định vị, tìm kiếm các điểm gần nhất xung quanh điểm đã đ</a:t>
            </a:r>
            <a:r>
              <a:rPr lang="vi-VN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ư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ợc định vị tr</a:t>
            </a:r>
            <a:r>
              <a:rPr lang="vi-VN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ư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ớc</a:t>
            </a:r>
          </a:p>
        </p:txBody>
      </p:sp>
    </p:spTree>
    <p:extLst>
      <p:ext uri="{BB962C8B-B14F-4D97-AF65-F5344CB8AC3E}">
        <p14:creationId xmlns:p14="http://schemas.microsoft.com/office/powerpoint/2010/main" val="239238522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91C940E-A9CE-41BF-9AB9-DB6ED969FF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7475" y="2528888"/>
          <a:ext cx="1797050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Bitmap Image" r:id="rId3" imgW="1797120" imgH="1797120" progId="Paint.Picture">
                  <p:embed/>
                </p:oleObj>
              </mc:Choice>
              <mc:Fallback>
                <p:oleObj name="Bitmap Image" r:id="rId3" imgW="1797120" imgH="179712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91C940E-A9CE-41BF-9AB9-DB6ED969F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97475" y="2528888"/>
                        <a:ext cx="1797050" cy="179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77FEF5-1CD1-45A1-BE67-B014FDF1B0DD}"/>
              </a:ext>
            </a:extLst>
          </p:cNvPr>
          <p:cNvSpPr/>
          <p:nvPr/>
        </p:nvSpPr>
        <p:spPr>
          <a:xfrm>
            <a:off x="7397296" y="381000"/>
            <a:ext cx="3391807" cy="6096000"/>
          </a:xfrm>
          <a:prstGeom prst="roundRect">
            <a:avLst>
              <a:gd name="adj" fmla="val 5541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157EF0-858F-4D5A-BE6E-8153323F1B54}"/>
              </a:ext>
            </a:extLst>
          </p:cNvPr>
          <p:cNvSpPr/>
          <p:nvPr/>
        </p:nvSpPr>
        <p:spPr>
          <a:xfrm>
            <a:off x="1402897" y="1652926"/>
            <a:ext cx="4878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>
                <a:solidFill>
                  <a:prstClr val="black">
                    <a:lumMod val="65000"/>
                    <a:lumOff val="35000"/>
                  </a:prst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Màn hình chi tiết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026C1-E03A-4E80-AD79-243358D53EE3}"/>
              </a:ext>
            </a:extLst>
          </p:cNvPr>
          <p:cNvSpPr txBox="1"/>
          <p:nvPr/>
        </p:nvSpPr>
        <p:spPr>
          <a:xfrm>
            <a:off x="1402897" y="2344222"/>
            <a:ext cx="5048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Màn hình chi tiết giúp ng</a:t>
            </a:r>
            <a:r>
              <a:rPr lang="vi-VN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ư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ời dùng nắm đ</a:t>
            </a:r>
            <a:r>
              <a:rPr lang="vi-VN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ư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ợc những thông tin chi tiết h</a:t>
            </a:r>
            <a:r>
              <a:rPr lang="vi-VN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ơ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 của một tin đăng.</a:t>
            </a:r>
          </a:p>
        </p:txBody>
      </p:sp>
    </p:spTree>
    <p:extLst>
      <p:ext uri="{BB962C8B-B14F-4D97-AF65-F5344CB8AC3E}">
        <p14:creationId xmlns:p14="http://schemas.microsoft.com/office/powerpoint/2010/main" val="284008932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91C940E-A9CE-41BF-9AB9-DB6ED969FF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7475" y="2528888"/>
          <a:ext cx="1797050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Bitmap Image" r:id="rId3" imgW="1797120" imgH="1797120" progId="Paint.Picture">
                  <p:embed/>
                </p:oleObj>
              </mc:Choice>
              <mc:Fallback>
                <p:oleObj name="Bitmap Image" r:id="rId3" imgW="1797120" imgH="179712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91C940E-A9CE-41BF-9AB9-DB6ED969F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97475" y="2528888"/>
                        <a:ext cx="1797050" cy="179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77FEF5-1CD1-45A1-BE67-B014FDF1B0DD}"/>
              </a:ext>
            </a:extLst>
          </p:cNvPr>
          <p:cNvSpPr/>
          <p:nvPr/>
        </p:nvSpPr>
        <p:spPr>
          <a:xfrm>
            <a:off x="1268639" y="379413"/>
            <a:ext cx="3391807" cy="6096000"/>
          </a:xfrm>
          <a:prstGeom prst="roundRect">
            <a:avLst>
              <a:gd name="adj" fmla="val 5541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157EF0-858F-4D5A-BE6E-8153323F1B54}"/>
              </a:ext>
            </a:extLst>
          </p:cNvPr>
          <p:cNvSpPr/>
          <p:nvPr/>
        </p:nvSpPr>
        <p:spPr>
          <a:xfrm>
            <a:off x="6096000" y="1697892"/>
            <a:ext cx="4878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>
                <a:solidFill>
                  <a:prstClr val="black">
                    <a:lumMod val="65000"/>
                    <a:lumOff val="35000"/>
                  </a:prst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Đăng nhập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026C1-E03A-4E80-AD79-243358D53EE3}"/>
              </a:ext>
            </a:extLst>
          </p:cNvPr>
          <p:cNvSpPr txBox="1"/>
          <p:nvPr/>
        </p:nvSpPr>
        <p:spPr>
          <a:xfrm>
            <a:off x="6096000" y="2528888"/>
            <a:ext cx="50482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Ng</a:t>
            </a:r>
            <a:r>
              <a:rPr lang="vi-VN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ư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ời dùng có thể đăng nhập qua 2 cách: sử dụng số điện thoại hoặc sử dụng tài khoản facebook để đăng nhập.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Tuy vậy việc đăng ký/đăng nhập là không bắt buộc, ng</a:t>
            </a:r>
            <a:r>
              <a:rPr lang="vi-VN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ư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ời dùng có thể thoải mái xem những tin đăng mà không phải đăng ký tài khoản</a:t>
            </a:r>
          </a:p>
        </p:txBody>
      </p:sp>
    </p:spTree>
    <p:extLst>
      <p:ext uri="{BB962C8B-B14F-4D97-AF65-F5344CB8AC3E}">
        <p14:creationId xmlns:p14="http://schemas.microsoft.com/office/powerpoint/2010/main" val="69073793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36A7AE5-BD76-426A-BE85-37BA4003ED51}"/>
              </a:ext>
            </a:extLst>
          </p:cNvPr>
          <p:cNvGrpSpPr/>
          <p:nvPr/>
        </p:nvGrpSpPr>
        <p:grpSpPr>
          <a:xfrm>
            <a:off x="2783288" y="719771"/>
            <a:ext cx="6625424" cy="5596258"/>
            <a:chOff x="2690811" y="1071545"/>
            <a:chExt cx="6625424" cy="5596258"/>
          </a:xfrm>
        </p:grpSpPr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6962A0B4-3841-4A8F-8678-4D7129169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3923" y="1071545"/>
              <a:ext cx="6299200" cy="35433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157EF0-858F-4D5A-BE6E-8153323F1B54}"/>
                </a:ext>
              </a:extLst>
            </p:cNvPr>
            <p:cNvSpPr/>
            <p:nvPr/>
          </p:nvSpPr>
          <p:spPr>
            <a:xfrm>
              <a:off x="3564159" y="3814170"/>
              <a:ext cx="487872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32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Times New Roman" panose="02020603050405020304" pitchFamily="18" charset="0"/>
                </a:rPr>
                <a:t>Đăng nhập với </a:t>
              </a:r>
              <a:r>
                <a:rPr lang="en-US" sz="3200" b="1">
                  <a:solidFill>
                    <a:srgbClr val="3A5C92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Times New Roman" panose="02020603050405020304" pitchFamily="18" charset="0"/>
                </a:rPr>
                <a:t>Facebook</a:t>
              </a:r>
            </a:p>
          </p:txBody>
        </p:sp>
        <p:pic>
          <p:nvPicPr>
            <p:cNvPr id="3" name="Picture 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9572ADA-E792-4503-9732-1B92EC883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825" b="14921"/>
            <a:stretch/>
          </p:blipFill>
          <p:spPr>
            <a:xfrm>
              <a:off x="2690811" y="5695607"/>
              <a:ext cx="6625424" cy="97219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9F9C28-FAC8-4CE9-9D95-BA24DDB2EA16}"/>
                </a:ext>
              </a:extLst>
            </p:cNvPr>
            <p:cNvSpPr txBox="1"/>
            <p:nvPr/>
          </p:nvSpPr>
          <p:spPr>
            <a:xfrm>
              <a:off x="3700201" y="4398945"/>
              <a:ext cx="46066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Ng</a:t>
              </a:r>
              <a:r>
                <a:rPr lang="vi-VN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ư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ời dùng hoàn toàn có thể sử dụng tài khoản Facebook của mình để đăng nhập vào ứng dụng một cách dễ dàng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072146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77FEF5-1CD1-45A1-BE67-B014FDF1B0DD}"/>
              </a:ext>
            </a:extLst>
          </p:cNvPr>
          <p:cNvSpPr/>
          <p:nvPr/>
        </p:nvSpPr>
        <p:spPr>
          <a:xfrm>
            <a:off x="1275896" y="381000"/>
            <a:ext cx="3391807" cy="6096000"/>
          </a:xfrm>
          <a:prstGeom prst="roundRect">
            <a:avLst>
              <a:gd name="adj" fmla="val 5541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157EF0-858F-4D5A-BE6E-8153323F1B54}"/>
              </a:ext>
            </a:extLst>
          </p:cNvPr>
          <p:cNvSpPr/>
          <p:nvPr/>
        </p:nvSpPr>
        <p:spPr>
          <a:xfrm>
            <a:off x="6075475" y="1652926"/>
            <a:ext cx="4878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>
                <a:solidFill>
                  <a:prstClr val="black">
                    <a:lumMod val="65000"/>
                    <a:lumOff val="35000"/>
                  </a:prst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Quản lý tài khoản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026C1-E03A-4E80-AD79-243358D53EE3}"/>
              </a:ext>
            </a:extLst>
          </p:cNvPr>
          <p:cNvSpPr txBox="1"/>
          <p:nvPr/>
        </p:nvSpPr>
        <p:spPr>
          <a:xfrm>
            <a:off x="6075475" y="2458522"/>
            <a:ext cx="504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Giao diện quản lý tài khoản của ng</a:t>
            </a:r>
            <a:r>
              <a:rPr lang="vi-VN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ư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ời dùng</a:t>
            </a:r>
          </a:p>
        </p:txBody>
      </p:sp>
    </p:spTree>
    <p:extLst>
      <p:ext uri="{BB962C8B-B14F-4D97-AF65-F5344CB8AC3E}">
        <p14:creationId xmlns:p14="http://schemas.microsoft.com/office/powerpoint/2010/main" val="337715270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91C940E-A9CE-41BF-9AB9-DB6ED969FF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7475" y="2528888"/>
          <a:ext cx="1797050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Bitmap Image" r:id="rId3" imgW="1797120" imgH="1797120" progId="Paint.Picture">
                  <p:embed/>
                </p:oleObj>
              </mc:Choice>
              <mc:Fallback>
                <p:oleObj name="Bitmap Image" r:id="rId3" imgW="1797120" imgH="179712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91C940E-A9CE-41BF-9AB9-DB6ED969F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97475" y="2528888"/>
                        <a:ext cx="1797050" cy="179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77FEF5-1CD1-45A1-BE67-B014FDF1B0DD}"/>
              </a:ext>
            </a:extLst>
          </p:cNvPr>
          <p:cNvSpPr/>
          <p:nvPr/>
        </p:nvSpPr>
        <p:spPr>
          <a:xfrm>
            <a:off x="1268639" y="379413"/>
            <a:ext cx="3391807" cy="6096000"/>
          </a:xfrm>
          <a:prstGeom prst="roundRect">
            <a:avLst>
              <a:gd name="adj" fmla="val 5541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157EF0-858F-4D5A-BE6E-8153323F1B54}"/>
              </a:ext>
            </a:extLst>
          </p:cNvPr>
          <p:cNvSpPr/>
          <p:nvPr/>
        </p:nvSpPr>
        <p:spPr>
          <a:xfrm>
            <a:off x="6096000" y="1697892"/>
            <a:ext cx="48787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>
                <a:solidFill>
                  <a:prstClr val="black">
                    <a:lumMod val="65000"/>
                    <a:lumOff val="35000"/>
                  </a:prst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Đăng tin cho thuê </a:t>
            </a:r>
          </a:p>
          <a:p>
            <a:pPr lvl="0"/>
            <a:r>
              <a:rPr lang="en-US" sz="3200" b="1">
                <a:solidFill>
                  <a:prstClr val="black">
                    <a:lumMod val="65000"/>
                    <a:lumOff val="35000"/>
                  </a:prst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không gian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026C1-E03A-4E80-AD79-243358D53EE3}"/>
              </a:ext>
            </a:extLst>
          </p:cNvPr>
          <p:cNvSpPr txBox="1"/>
          <p:nvPr/>
        </p:nvSpPr>
        <p:spPr>
          <a:xfrm>
            <a:off x="6096000" y="2998788"/>
            <a:ext cx="5048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Bên cạnh việc tìm kiếm không gian cho thuê, ng</a:t>
            </a:r>
            <a:r>
              <a:rPr lang="vi-VN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ư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ời dùng có thể trực tiếp đăng tin cho thuê nếu có nhu cầu</a:t>
            </a:r>
          </a:p>
        </p:txBody>
      </p:sp>
    </p:spTree>
    <p:extLst>
      <p:ext uri="{BB962C8B-B14F-4D97-AF65-F5344CB8AC3E}">
        <p14:creationId xmlns:p14="http://schemas.microsoft.com/office/powerpoint/2010/main" val="312572581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91C940E-A9CE-41BF-9AB9-DB6ED969FF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7475" y="2528888"/>
          <a:ext cx="1797050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Bitmap Image" r:id="rId3" imgW="1797120" imgH="1797120" progId="Paint.Picture">
                  <p:embed/>
                </p:oleObj>
              </mc:Choice>
              <mc:Fallback>
                <p:oleObj name="Bitmap Image" r:id="rId3" imgW="1797120" imgH="179712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91C940E-A9CE-41BF-9AB9-DB6ED969F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97475" y="2528888"/>
                        <a:ext cx="1797050" cy="179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77FEF5-1CD1-45A1-BE67-B014FDF1B0DD}"/>
              </a:ext>
            </a:extLst>
          </p:cNvPr>
          <p:cNvSpPr/>
          <p:nvPr/>
        </p:nvSpPr>
        <p:spPr>
          <a:xfrm>
            <a:off x="1268639" y="379413"/>
            <a:ext cx="3391807" cy="6096000"/>
          </a:xfrm>
          <a:prstGeom prst="roundRect">
            <a:avLst>
              <a:gd name="adj" fmla="val 5541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157EF0-858F-4D5A-BE6E-8153323F1B54}"/>
              </a:ext>
            </a:extLst>
          </p:cNvPr>
          <p:cNvSpPr/>
          <p:nvPr/>
        </p:nvSpPr>
        <p:spPr>
          <a:xfrm>
            <a:off x="6096000" y="1697892"/>
            <a:ext cx="4878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>
                <a:solidFill>
                  <a:prstClr val="black">
                    <a:lumMod val="65000"/>
                    <a:lumOff val="35000"/>
                  </a:prst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Chat online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026C1-E03A-4E80-AD79-243358D53EE3}"/>
              </a:ext>
            </a:extLst>
          </p:cNvPr>
          <p:cNvSpPr txBox="1"/>
          <p:nvPr/>
        </p:nvSpPr>
        <p:spPr>
          <a:xfrm>
            <a:off x="6096000" y="2490788"/>
            <a:ext cx="528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Ng</a:t>
            </a:r>
            <a:r>
              <a:rPr lang="vi-VN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ư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ời dùng có thể sử dụng công cụ chat đ</a:t>
            </a:r>
            <a:r>
              <a:rPr lang="vi-VN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ư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ợc tích hợp vào ứng dụng để có thể trao đổi với nhau</a:t>
            </a:r>
          </a:p>
        </p:txBody>
      </p:sp>
    </p:spTree>
    <p:extLst>
      <p:ext uri="{BB962C8B-B14F-4D97-AF65-F5344CB8AC3E}">
        <p14:creationId xmlns:p14="http://schemas.microsoft.com/office/powerpoint/2010/main" val="53111898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C9FC35F-1B49-4D41-BAE5-BE9EE9C5EF26}"/>
              </a:ext>
            </a:extLst>
          </p:cNvPr>
          <p:cNvGrpSpPr/>
          <p:nvPr/>
        </p:nvGrpSpPr>
        <p:grpSpPr>
          <a:xfrm>
            <a:off x="-8338987" y="-1876425"/>
            <a:ext cx="7415062" cy="6324599"/>
            <a:chOff x="2100413" y="238125"/>
            <a:chExt cx="7415062" cy="63245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08A1E0-4B39-492E-9FB8-0B2BBE009FBE}"/>
                </a:ext>
              </a:extLst>
            </p:cNvPr>
            <p:cNvSpPr/>
            <p:nvPr/>
          </p:nvSpPr>
          <p:spPr>
            <a:xfrm>
              <a:off x="4155407" y="238125"/>
              <a:ext cx="5360068" cy="6324599"/>
            </a:xfrm>
            <a:prstGeom prst="rect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 descr="Man">
              <a:extLst>
                <a:ext uri="{FF2B5EF4-FFF2-40B4-BE49-F238E27FC236}">
                  <a16:creationId xmlns:a16="http://schemas.microsoft.com/office/drawing/2014/main" id="{7269CD47-79DF-45E5-A19F-C3047229F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26607" y="2690920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DA53E6-8014-4308-A7BB-E36CB3BA9E1A}"/>
                </a:ext>
              </a:extLst>
            </p:cNvPr>
            <p:cNvSpPr txBox="1"/>
            <p:nvPr/>
          </p:nvSpPr>
          <p:spPr>
            <a:xfrm>
              <a:off x="2100413" y="2286776"/>
              <a:ext cx="13667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Roboto" panose="02000000000000000000" pitchFamily="2" charset="0"/>
                  <a:ea typeface="Roboto" panose="02000000000000000000" pitchFamily="2" charset="0"/>
                </a:rPr>
                <a:t>Ng</a:t>
              </a:r>
              <a:r>
                <a:rPr lang="vi-VN" sz="1400">
                  <a:latin typeface="Roboto" panose="02000000000000000000" pitchFamily="2" charset="0"/>
                  <a:ea typeface="Roboto" panose="02000000000000000000" pitchFamily="2" charset="0"/>
                </a:rPr>
                <a:t>ư</a:t>
              </a:r>
              <a:r>
                <a:rPr lang="en-US" sz="1400">
                  <a:latin typeface="Roboto" panose="02000000000000000000" pitchFamily="2" charset="0"/>
                  <a:ea typeface="Roboto" panose="02000000000000000000" pitchFamily="2" charset="0"/>
                </a:rPr>
                <a:t>ời dùng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60BBD42-4084-4FCA-AB89-9F0683D6940F}"/>
                </a:ext>
              </a:extLst>
            </p:cNvPr>
            <p:cNvSpPr/>
            <p:nvPr/>
          </p:nvSpPr>
          <p:spPr>
            <a:xfrm>
              <a:off x="5114925" y="5802120"/>
              <a:ext cx="1162050" cy="608483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Đăng ký tài khoản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99693BC-B83F-4D33-8874-5D1E297E4E92}"/>
                </a:ext>
              </a:extLst>
            </p:cNvPr>
            <p:cNvSpPr/>
            <p:nvPr/>
          </p:nvSpPr>
          <p:spPr>
            <a:xfrm>
              <a:off x="5153025" y="4550343"/>
              <a:ext cx="1162050" cy="761441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Đăng nhập vào tài khoản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491B67E-5E51-4EA0-A1D5-532177EB4826}"/>
                </a:ext>
              </a:extLst>
            </p:cNvPr>
            <p:cNvCxnSpPr>
              <a:cxnSpLocks/>
              <a:stCxn id="8" idx="3"/>
              <a:endCxn id="13" idx="2"/>
            </p:cNvCxnSpPr>
            <p:nvPr/>
          </p:nvCxnSpPr>
          <p:spPr>
            <a:xfrm>
              <a:off x="3241007" y="3148120"/>
              <a:ext cx="1912018" cy="1782944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22DB43-4845-4EA8-BC09-102C165EE6CF}"/>
                </a:ext>
              </a:extLst>
            </p:cNvPr>
            <p:cNvCxnSpPr>
              <a:stCxn id="8" idx="3"/>
              <a:endCxn id="11" idx="2"/>
            </p:cNvCxnSpPr>
            <p:nvPr/>
          </p:nvCxnSpPr>
          <p:spPr>
            <a:xfrm>
              <a:off x="3241007" y="3148120"/>
              <a:ext cx="1873918" cy="2958242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92A6FC-9851-4FD7-8352-C8BF4530FBDC}"/>
                </a:ext>
              </a:extLst>
            </p:cNvPr>
            <p:cNvSpPr/>
            <p:nvPr/>
          </p:nvSpPr>
          <p:spPr>
            <a:xfrm>
              <a:off x="4972049" y="2016947"/>
              <a:ext cx="1352551" cy="788474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Liên lạc với ng</a:t>
              </a:r>
              <a:r>
                <a:rPr lang="vi-VN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ư</a:t>
              </a:r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ời cho thuê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39EAA0-27BD-4AE5-8A74-41E5C2A9B824}"/>
                </a:ext>
              </a:extLst>
            </p:cNvPr>
            <p:cNvCxnSpPr>
              <a:cxnSpLocks/>
              <a:stCxn id="8" idx="3"/>
              <a:endCxn id="28" idx="2"/>
            </p:cNvCxnSpPr>
            <p:nvPr/>
          </p:nvCxnSpPr>
          <p:spPr>
            <a:xfrm flipV="1">
              <a:off x="3241007" y="2411184"/>
              <a:ext cx="1731042" cy="736936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FA0B3D2-DC21-4AC2-98E3-9970D6F777A1}"/>
                </a:ext>
              </a:extLst>
            </p:cNvPr>
            <p:cNvSpPr/>
            <p:nvPr/>
          </p:nvSpPr>
          <p:spPr>
            <a:xfrm>
              <a:off x="7438929" y="428566"/>
              <a:ext cx="1504950" cy="761441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Thêm không gian cho thuê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15AFE42-D675-40E2-86C9-6242AA37587D}"/>
                </a:ext>
              </a:extLst>
            </p:cNvPr>
            <p:cNvSpPr/>
            <p:nvPr/>
          </p:nvSpPr>
          <p:spPr>
            <a:xfrm>
              <a:off x="4772025" y="673479"/>
              <a:ext cx="1543050" cy="761441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Quản lý không gian cho thuê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EA62B79-BC1E-4786-99FD-00644C6E60AE}"/>
                </a:ext>
              </a:extLst>
            </p:cNvPr>
            <p:cNvCxnSpPr>
              <a:cxnSpLocks/>
              <a:stCxn id="8" idx="3"/>
              <a:endCxn id="51" idx="2"/>
            </p:cNvCxnSpPr>
            <p:nvPr/>
          </p:nvCxnSpPr>
          <p:spPr>
            <a:xfrm flipV="1">
              <a:off x="3241007" y="1054200"/>
              <a:ext cx="1531018" cy="209392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554A4D-4868-4BC6-B56B-9965E4E3E5EC}"/>
                </a:ext>
              </a:extLst>
            </p:cNvPr>
            <p:cNvSpPr/>
            <p:nvPr/>
          </p:nvSpPr>
          <p:spPr>
            <a:xfrm>
              <a:off x="7391305" y="1397553"/>
              <a:ext cx="1823987" cy="761441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Chỉnh sửa thông tin không gian cho thuê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A8DB4AF-B098-4BF3-979D-10E76EDEB89D}"/>
                </a:ext>
              </a:extLst>
            </p:cNvPr>
            <p:cNvCxnSpPr>
              <a:cxnSpLocks/>
              <a:stCxn id="51" idx="6"/>
              <a:endCxn id="61" idx="2"/>
            </p:cNvCxnSpPr>
            <p:nvPr/>
          </p:nvCxnSpPr>
          <p:spPr>
            <a:xfrm>
              <a:off x="6315075" y="1054200"/>
              <a:ext cx="1076230" cy="724074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411DCB4-0940-4D91-9E2F-374432A6820F}"/>
                </a:ext>
              </a:extLst>
            </p:cNvPr>
            <p:cNvSpPr/>
            <p:nvPr/>
          </p:nvSpPr>
          <p:spPr>
            <a:xfrm>
              <a:off x="7429404" y="2349355"/>
              <a:ext cx="1785888" cy="761441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Xóa thông tin không gian cho thuê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5F426F4-9D33-450C-B275-EC1D9027C95A}"/>
                </a:ext>
              </a:extLst>
            </p:cNvPr>
            <p:cNvCxnSpPr>
              <a:cxnSpLocks/>
              <a:stCxn id="51" idx="6"/>
              <a:endCxn id="64" idx="2"/>
            </p:cNvCxnSpPr>
            <p:nvPr/>
          </p:nvCxnSpPr>
          <p:spPr>
            <a:xfrm>
              <a:off x="6315075" y="1054200"/>
              <a:ext cx="1114329" cy="1675876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8159D7B-FD54-486F-A193-FDAD353B1234}"/>
                </a:ext>
              </a:extLst>
            </p:cNvPr>
            <p:cNvSpPr txBox="1"/>
            <p:nvPr/>
          </p:nvSpPr>
          <p:spPr>
            <a:xfrm rot="2026427">
              <a:off x="6525207" y="1257878"/>
              <a:ext cx="94802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&lt;&lt;include&gt;&gt;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BCD5A6E-B5DC-4ED4-9198-E28F5B283954}"/>
                </a:ext>
              </a:extLst>
            </p:cNvPr>
            <p:cNvCxnSpPr>
              <a:cxnSpLocks/>
              <a:stCxn id="51" idx="6"/>
              <a:endCxn id="36" idx="2"/>
            </p:cNvCxnSpPr>
            <p:nvPr/>
          </p:nvCxnSpPr>
          <p:spPr>
            <a:xfrm flipV="1">
              <a:off x="6315075" y="809287"/>
              <a:ext cx="1123854" cy="244913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1BB1202-3E5B-4596-960F-0A0BA3AAE978}"/>
                </a:ext>
              </a:extLst>
            </p:cNvPr>
            <p:cNvSpPr txBox="1"/>
            <p:nvPr/>
          </p:nvSpPr>
          <p:spPr>
            <a:xfrm rot="20802001">
              <a:off x="6368063" y="696953"/>
              <a:ext cx="10178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&lt;&lt;include&gt;&gt;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A8220E5-B13E-4A79-B0C1-DD225BAEB53E}"/>
                </a:ext>
              </a:extLst>
            </p:cNvPr>
            <p:cNvSpPr txBox="1"/>
            <p:nvPr/>
          </p:nvSpPr>
          <p:spPr>
            <a:xfrm rot="3418947">
              <a:off x="6571769" y="1972888"/>
              <a:ext cx="10847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&lt;&lt;include&gt;&gt;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A58876D-13A7-4AC0-88C3-E43DF1441587}"/>
                </a:ext>
              </a:extLst>
            </p:cNvPr>
            <p:cNvSpPr/>
            <p:nvPr/>
          </p:nvSpPr>
          <p:spPr>
            <a:xfrm>
              <a:off x="7830681" y="5524336"/>
              <a:ext cx="1493520" cy="761441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Yêu cầu mã xác nhận từ hệ thống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C4BC6DC-76CF-4B86-8908-B6FECA51665E}"/>
                </a:ext>
              </a:extLst>
            </p:cNvPr>
            <p:cNvCxnSpPr>
              <a:cxnSpLocks/>
              <a:stCxn id="13" idx="6"/>
              <a:endCxn id="86" idx="2"/>
            </p:cNvCxnSpPr>
            <p:nvPr/>
          </p:nvCxnSpPr>
          <p:spPr>
            <a:xfrm>
              <a:off x="6315075" y="4931064"/>
              <a:ext cx="1515606" cy="973993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2BEDB15-0386-4964-AD52-44D8A3880C25}"/>
                </a:ext>
              </a:extLst>
            </p:cNvPr>
            <p:cNvSpPr txBox="1"/>
            <p:nvPr/>
          </p:nvSpPr>
          <p:spPr>
            <a:xfrm rot="1976675">
              <a:off x="6552076" y="5168920"/>
              <a:ext cx="10571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&lt;&lt;include&gt;&gt;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5FFE494-1E1D-482A-A13E-04B00F247F3D}"/>
                </a:ext>
              </a:extLst>
            </p:cNvPr>
            <p:cNvCxnSpPr>
              <a:cxnSpLocks/>
              <a:stCxn id="11" idx="6"/>
              <a:endCxn id="86" idx="3"/>
            </p:cNvCxnSpPr>
            <p:nvPr/>
          </p:nvCxnSpPr>
          <p:spPr>
            <a:xfrm>
              <a:off x="6276975" y="6106362"/>
              <a:ext cx="1772427" cy="67905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30AB623-52E5-4B8E-AAD4-1D02791737E2}"/>
                </a:ext>
              </a:extLst>
            </p:cNvPr>
            <p:cNvSpPr txBox="1"/>
            <p:nvPr/>
          </p:nvSpPr>
          <p:spPr>
            <a:xfrm rot="269862">
              <a:off x="6417521" y="5874152"/>
              <a:ext cx="10244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&lt;&lt;include&gt;&gt;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1D0D550-0E36-436B-9CD5-3485DFC2E1E3}"/>
                </a:ext>
              </a:extLst>
            </p:cNvPr>
            <p:cNvSpPr/>
            <p:nvPr/>
          </p:nvSpPr>
          <p:spPr>
            <a:xfrm>
              <a:off x="7314155" y="4023151"/>
              <a:ext cx="1853568" cy="761441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Yêu cầu đổi mật khẩu mới khi quên mật khẩu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18A5D497-C845-485C-9193-9BB98183DB75}"/>
                </a:ext>
              </a:extLst>
            </p:cNvPr>
            <p:cNvCxnSpPr>
              <a:cxnSpLocks/>
              <a:stCxn id="109" idx="4"/>
              <a:endCxn id="86" idx="0"/>
            </p:cNvCxnSpPr>
            <p:nvPr/>
          </p:nvCxnSpPr>
          <p:spPr>
            <a:xfrm>
              <a:off x="8240939" y="4784592"/>
              <a:ext cx="336502" cy="739744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0098940-0C20-45E2-B8B3-492849E0D075}"/>
                </a:ext>
              </a:extLst>
            </p:cNvPr>
            <p:cNvSpPr txBox="1"/>
            <p:nvPr/>
          </p:nvSpPr>
          <p:spPr>
            <a:xfrm rot="3895991">
              <a:off x="8011882" y="5067283"/>
              <a:ext cx="10244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&lt;&lt;include&gt;&gt;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2BFC9D6E-CCD0-464B-B3AD-E7617F9EE4E7}"/>
                </a:ext>
              </a:extLst>
            </p:cNvPr>
            <p:cNvCxnSpPr>
              <a:cxnSpLocks/>
              <a:stCxn id="13" idx="6"/>
              <a:endCxn id="109" idx="2"/>
            </p:cNvCxnSpPr>
            <p:nvPr/>
          </p:nvCxnSpPr>
          <p:spPr>
            <a:xfrm flipV="1">
              <a:off x="6315075" y="4403872"/>
              <a:ext cx="999080" cy="527192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F676F72-A6E1-4DA8-B7BC-E4DC782415B9}"/>
                </a:ext>
              </a:extLst>
            </p:cNvPr>
            <p:cNvSpPr txBox="1"/>
            <p:nvPr/>
          </p:nvSpPr>
          <p:spPr>
            <a:xfrm rot="19879382">
              <a:off x="6274908" y="4438565"/>
              <a:ext cx="10571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&lt;&lt;extend&gt;&gt;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11F4381-216A-45BD-A82C-3C5275AEF5CA}"/>
                </a:ext>
              </a:extLst>
            </p:cNvPr>
            <p:cNvSpPr/>
            <p:nvPr/>
          </p:nvSpPr>
          <p:spPr>
            <a:xfrm>
              <a:off x="5289289" y="3741124"/>
              <a:ext cx="1162050" cy="49492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Chat online</a:t>
              </a:r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29BBC2A-200F-4BEF-BB2B-4EB0B7932FAF}"/>
                </a:ext>
              </a:extLst>
            </p:cNvPr>
            <p:cNvCxnSpPr>
              <a:cxnSpLocks/>
              <a:stCxn id="28" idx="4"/>
              <a:endCxn id="123" idx="0"/>
            </p:cNvCxnSpPr>
            <p:nvPr/>
          </p:nvCxnSpPr>
          <p:spPr>
            <a:xfrm>
              <a:off x="5648325" y="2805421"/>
              <a:ext cx="221989" cy="935703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373F1501-F30C-4E53-9C87-8C23BBB4A886}"/>
                </a:ext>
              </a:extLst>
            </p:cNvPr>
            <p:cNvSpPr/>
            <p:nvPr/>
          </p:nvSpPr>
          <p:spPr>
            <a:xfrm>
              <a:off x="6649859" y="3370383"/>
              <a:ext cx="1162050" cy="494920"/>
            </a:xfrm>
            <a:prstGeom prst="ellipse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Gọi điện</a:t>
              </a:r>
            </a:p>
          </p:txBody>
        </p: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B4B179FA-6FA3-481A-BCFF-BC9D7363DB81}"/>
                </a:ext>
              </a:extLst>
            </p:cNvPr>
            <p:cNvCxnSpPr>
              <a:cxnSpLocks/>
              <a:stCxn id="28" idx="4"/>
              <a:endCxn id="133" idx="0"/>
            </p:cNvCxnSpPr>
            <p:nvPr/>
          </p:nvCxnSpPr>
          <p:spPr>
            <a:xfrm>
              <a:off x="5648325" y="2805421"/>
              <a:ext cx="1582559" cy="564962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0433F9A-CC13-429D-A9B5-4BECACBFBE2B}"/>
                </a:ext>
              </a:extLst>
            </p:cNvPr>
            <p:cNvSpPr txBox="1"/>
            <p:nvPr/>
          </p:nvSpPr>
          <p:spPr>
            <a:xfrm rot="1258478">
              <a:off x="6106175" y="2887122"/>
              <a:ext cx="10178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&lt;&lt;include&gt;&gt;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00F1FD4A-9770-4C12-A4FD-5CF22E4B392A}"/>
                </a:ext>
              </a:extLst>
            </p:cNvPr>
            <p:cNvSpPr txBox="1"/>
            <p:nvPr/>
          </p:nvSpPr>
          <p:spPr>
            <a:xfrm rot="4591665">
              <a:off x="5359630" y="3200025"/>
              <a:ext cx="10178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&lt;&lt;include&gt;&gt;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3E368B-CD4C-4B2B-98A8-773D4C312EF5}"/>
              </a:ext>
            </a:extLst>
          </p:cNvPr>
          <p:cNvSpPr txBox="1"/>
          <p:nvPr/>
        </p:nvSpPr>
        <p:spPr>
          <a:xfrm>
            <a:off x="591681" y="216259"/>
            <a:ext cx="2149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Roboto Black" panose="02000000000000000000" pitchFamily="2" charset="0"/>
                <a:ea typeface="Roboto Black" panose="02000000000000000000" pitchFamily="2" charset="0"/>
              </a:rPr>
              <a:t>Use case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2B632F0-0F3A-41D7-B921-C8722FC253BE}"/>
              </a:ext>
            </a:extLst>
          </p:cNvPr>
          <p:cNvSpPr/>
          <p:nvPr/>
        </p:nvSpPr>
        <p:spPr>
          <a:xfrm>
            <a:off x="-6224281" y="1255833"/>
            <a:ext cx="1162050" cy="494920"/>
          </a:xfrm>
          <a:prstGeom prst="ellips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Gửi </a:t>
            </a:r>
          </a:p>
          <a:p>
            <a:pPr algn="ctr"/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e-mail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0A5F4B-4B93-4991-B42C-EC86B9CACEFC}"/>
              </a:ext>
            </a:extLst>
          </p:cNvPr>
          <p:cNvSpPr txBox="1"/>
          <p:nvPr/>
        </p:nvSpPr>
        <p:spPr>
          <a:xfrm rot="19605064">
            <a:off x="-5745755" y="712187"/>
            <a:ext cx="1017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&lt;&lt;include&gt;&gt;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8D20ECB-97B1-40C3-BFB0-04B86E096560}"/>
              </a:ext>
            </a:extLst>
          </p:cNvPr>
          <p:cNvCxnSpPr>
            <a:cxnSpLocks/>
            <a:stCxn id="28" idx="4"/>
            <a:endCxn id="44" idx="0"/>
          </p:cNvCxnSpPr>
          <p:nvPr/>
        </p:nvCxnSpPr>
        <p:spPr>
          <a:xfrm flipH="1">
            <a:off x="-5643256" y="690871"/>
            <a:ext cx="852181" cy="56496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2962D-1FD2-4D5B-919A-B7F63DF04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85" y="572202"/>
            <a:ext cx="6865434" cy="58741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D02571-DE8A-44AC-80CF-2C4702D963E5}"/>
              </a:ext>
            </a:extLst>
          </p:cNvPr>
          <p:cNvSpPr txBox="1"/>
          <p:nvPr/>
        </p:nvSpPr>
        <p:spPr>
          <a:xfrm>
            <a:off x="591681" y="1158722"/>
            <a:ext cx="414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Biểu đồ use case m</a:t>
            </a:r>
          </a:p>
        </p:txBody>
      </p:sp>
    </p:spTree>
    <p:extLst>
      <p:ext uri="{BB962C8B-B14F-4D97-AF65-F5344CB8AC3E}">
        <p14:creationId xmlns:p14="http://schemas.microsoft.com/office/powerpoint/2010/main" val="249819951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91C940E-A9CE-41BF-9AB9-DB6ED969FF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7475" y="2528888"/>
          <a:ext cx="1797050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Bitmap Image" r:id="rId3" imgW="1797120" imgH="1797120" progId="Paint.Picture">
                  <p:embed/>
                </p:oleObj>
              </mc:Choice>
              <mc:Fallback>
                <p:oleObj name="Bitmap Image" r:id="rId3" imgW="1797120" imgH="179712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91C940E-A9CE-41BF-9AB9-DB6ED969FF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97475" y="2528888"/>
                        <a:ext cx="1797050" cy="179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77FEF5-1CD1-45A1-BE67-B014FDF1B0DD}"/>
              </a:ext>
            </a:extLst>
          </p:cNvPr>
          <p:cNvSpPr/>
          <p:nvPr/>
        </p:nvSpPr>
        <p:spPr>
          <a:xfrm>
            <a:off x="1268639" y="379413"/>
            <a:ext cx="3391807" cy="6096000"/>
          </a:xfrm>
          <a:prstGeom prst="roundRect">
            <a:avLst>
              <a:gd name="adj" fmla="val 5541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157EF0-858F-4D5A-BE6E-8153323F1B54}"/>
              </a:ext>
            </a:extLst>
          </p:cNvPr>
          <p:cNvSpPr/>
          <p:nvPr/>
        </p:nvSpPr>
        <p:spPr>
          <a:xfrm>
            <a:off x="6096000" y="1697892"/>
            <a:ext cx="48787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b="1">
                <a:solidFill>
                  <a:prstClr val="black">
                    <a:lumMod val="65000"/>
                    <a:lumOff val="35000"/>
                  </a:prst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Không gian yêu thích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026C1-E03A-4E80-AD79-243358D53EE3}"/>
              </a:ext>
            </a:extLst>
          </p:cNvPr>
          <p:cNvSpPr txBox="1"/>
          <p:nvPr/>
        </p:nvSpPr>
        <p:spPr>
          <a:xfrm>
            <a:off x="6096000" y="2490788"/>
            <a:ext cx="528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Ng</a:t>
            </a:r>
            <a:r>
              <a:rPr lang="vi-VN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ư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ời dùng có thể l</a:t>
            </a:r>
            <a:r>
              <a:rPr lang="vi-VN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ư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u lại những tin đăng không gian mà mình thấy yêu thích để có thể xem lại vào lần sau.</a:t>
            </a:r>
          </a:p>
        </p:txBody>
      </p:sp>
    </p:spTree>
    <p:extLst>
      <p:ext uri="{BB962C8B-B14F-4D97-AF65-F5344CB8AC3E}">
        <p14:creationId xmlns:p14="http://schemas.microsoft.com/office/powerpoint/2010/main" val="84127759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165884-8107-46B2-8773-573E3FC92A1F}"/>
              </a:ext>
            </a:extLst>
          </p:cNvPr>
          <p:cNvSpPr/>
          <p:nvPr/>
        </p:nvSpPr>
        <p:spPr>
          <a:xfrm>
            <a:off x="2531722" y="1045057"/>
            <a:ext cx="71285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b="1">
                <a:solidFill>
                  <a:prstClr val="black">
                    <a:lumMod val="65000"/>
                    <a:lumOff val="35000"/>
                  </a:prst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DEMO ỨNG DỤNG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13C95-4A80-4297-A126-35B0C3E4D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2132026"/>
            <a:ext cx="43942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9818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4EBEC0D-415A-4BFD-8623-A80D3F7BB16A}"/>
              </a:ext>
            </a:extLst>
          </p:cNvPr>
          <p:cNvGrpSpPr/>
          <p:nvPr/>
        </p:nvGrpSpPr>
        <p:grpSpPr>
          <a:xfrm>
            <a:off x="1263935" y="1794123"/>
            <a:ext cx="9664130" cy="3269753"/>
            <a:chOff x="639084" y="1674673"/>
            <a:chExt cx="9664130" cy="3269753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232B900-8EFC-4C08-9268-1DC1608FC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07639" y="2119310"/>
              <a:ext cx="2695575" cy="26955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165884-8107-46B2-8773-573E3FC92A1F}"/>
                </a:ext>
              </a:extLst>
            </p:cNvPr>
            <p:cNvSpPr/>
            <p:nvPr/>
          </p:nvSpPr>
          <p:spPr>
            <a:xfrm>
              <a:off x="639084" y="1674673"/>
              <a:ext cx="7128555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5400" b="1">
                  <a:solidFill>
                    <a:prstClr val="black">
                      <a:lumMod val="65000"/>
                      <a:lumOff val="35000"/>
                    </a:prstClr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Times New Roman" panose="02020603050405020304" pitchFamily="18" charset="0"/>
                </a:rPr>
                <a:t>Giới thiệu về ứng dụng House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5A0AB9-80D7-43C0-9B25-27C527D0906D}"/>
                </a:ext>
              </a:extLst>
            </p:cNvPr>
            <p:cNvSpPr txBox="1"/>
            <p:nvPr/>
          </p:nvSpPr>
          <p:spPr>
            <a:xfrm>
              <a:off x="639084" y="3467098"/>
              <a:ext cx="564605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House là một ứng dụng giúp ng</a:t>
              </a:r>
              <a:r>
                <a:rPr lang="vi-VN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ư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ời dùng dễ dàng tìm đ</a:t>
              </a:r>
              <a:r>
                <a:rPr lang="vi-VN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ư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ợc ngôi nhà thuê phù hợp với nhu cầu của bản thân</a:t>
              </a:r>
            </a:p>
            <a:p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Sự đ</a:t>
              </a:r>
              <a:r>
                <a:rPr lang="vi-VN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ơ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 giản của ứng dụng đem lại những trải nghiệm tốt nhất cho ng</a:t>
              </a:r>
              <a:r>
                <a:rPr lang="vi-VN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ư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ời dùng.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89638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8BA8BB8-4F92-4D74-9D59-E0874BC7A232}"/>
              </a:ext>
            </a:extLst>
          </p:cNvPr>
          <p:cNvGrpSpPr/>
          <p:nvPr/>
        </p:nvGrpSpPr>
        <p:grpSpPr>
          <a:xfrm>
            <a:off x="2531722" y="1042973"/>
            <a:ext cx="7128555" cy="4772053"/>
            <a:chOff x="2531722" y="308734"/>
            <a:chExt cx="7128555" cy="477205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8000E88-6B7B-4378-9568-CD7224F346A6}"/>
                </a:ext>
              </a:extLst>
            </p:cNvPr>
            <p:cNvGrpSpPr/>
            <p:nvPr/>
          </p:nvGrpSpPr>
          <p:grpSpPr>
            <a:xfrm>
              <a:off x="2531722" y="3739818"/>
              <a:ext cx="7128555" cy="1340969"/>
              <a:chOff x="2531720" y="3819305"/>
              <a:chExt cx="7128555" cy="134096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165884-8107-46B2-8773-573E3FC92A1F}"/>
                  </a:ext>
                </a:extLst>
              </p:cNvPr>
              <p:cNvSpPr/>
              <p:nvPr/>
            </p:nvSpPr>
            <p:spPr>
              <a:xfrm>
                <a:off x="2531720" y="3819305"/>
                <a:ext cx="712855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sz="3200" b="1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Roboto Black" panose="02000000000000000000" pitchFamily="2" charset="0"/>
                    <a:ea typeface="Roboto Black" panose="02000000000000000000" pitchFamily="2" charset="0"/>
                    <a:cs typeface="Times New Roman" panose="02020603050405020304" pitchFamily="18" charset="0"/>
                  </a:rPr>
                  <a:t>Phân tích thiết kế hệ thống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5A0AB9-80D7-43C0-9B25-27C527D0906D}"/>
                  </a:ext>
                </a:extLst>
              </p:cNvPr>
              <p:cNvSpPr txBox="1"/>
              <p:nvPr/>
            </p:nvSpPr>
            <p:spPr>
              <a:xfrm>
                <a:off x="3571872" y="4513943"/>
                <a:ext cx="50482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Trong phần này chúng em sẽ trình bày về việc phân tích thiết kế hệ thống của ứng dụng House</a:t>
                </a:r>
              </a:p>
            </p:txBody>
          </p:sp>
        </p:grpSp>
        <p:pic>
          <p:nvPicPr>
            <p:cNvPr id="12" name="Picture 11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D73877FA-499E-4D3E-A77B-23023EE37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847" y="308734"/>
              <a:ext cx="3582305" cy="3120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771209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3AA6502-9A98-42E8-8A78-627AEE378245}"/>
              </a:ext>
            </a:extLst>
          </p:cNvPr>
          <p:cNvGrpSpPr/>
          <p:nvPr/>
        </p:nvGrpSpPr>
        <p:grpSpPr>
          <a:xfrm>
            <a:off x="1060983" y="1447936"/>
            <a:ext cx="10070034" cy="4456565"/>
            <a:chOff x="1060983" y="317634"/>
            <a:chExt cx="10070034" cy="44565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158D88-D7F2-45C1-8EBC-9E54BBFBCAF9}"/>
                </a:ext>
              </a:extLst>
            </p:cNvPr>
            <p:cNvSpPr txBox="1"/>
            <p:nvPr/>
          </p:nvSpPr>
          <p:spPr>
            <a:xfrm>
              <a:off x="3388093" y="317634"/>
              <a:ext cx="5034012" cy="369332"/>
            </a:xfrm>
            <a:prstGeom prst="rect">
              <a:avLst/>
            </a:prstGeom>
            <a:noFill/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CHIA SẺ KHÔNG GIAN CÁ NHÂN 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24AA316-31B1-4DA5-BC1B-5DACDF6D2EE6}"/>
                </a:ext>
              </a:extLst>
            </p:cNvPr>
            <p:cNvCxnSpPr>
              <a:stCxn id="4" idx="2"/>
              <a:endCxn id="6" idx="0"/>
            </p:cNvCxnSpPr>
            <p:nvPr/>
          </p:nvCxnSpPr>
          <p:spPr>
            <a:xfrm flipH="1">
              <a:off x="2468078" y="686966"/>
              <a:ext cx="3437021" cy="8610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44FB98-0FCC-4A40-A18C-6C77B4E88161}"/>
                </a:ext>
              </a:extLst>
            </p:cNvPr>
            <p:cNvCxnSpPr>
              <a:stCxn id="4" idx="2"/>
              <a:endCxn id="7" idx="0"/>
            </p:cNvCxnSpPr>
            <p:nvPr/>
          </p:nvCxnSpPr>
          <p:spPr>
            <a:xfrm>
              <a:off x="5905099" y="686966"/>
              <a:ext cx="206943" cy="8610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8E8BB9-BC51-42BE-BDB5-6AD95B4BE091}"/>
                </a:ext>
              </a:extLst>
            </p:cNvPr>
            <p:cNvCxnSpPr>
              <a:stCxn id="4" idx="2"/>
              <a:endCxn id="8" idx="0"/>
            </p:cNvCxnSpPr>
            <p:nvPr/>
          </p:nvCxnSpPr>
          <p:spPr>
            <a:xfrm>
              <a:off x="5905099" y="686966"/>
              <a:ext cx="3850907" cy="86109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EAD4F4F-32F1-40D3-913B-0FC5431FD1F1}"/>
                </a:ext>
              </a:extLst>
            </p:cNvPr>
            <p:cNvGrpSpPr/>
            <p:nvPr/>
          </p:nvGrpSpPr>
          <p:grpSpPr>
            <a:xfrm>
              <a:off x="1060983" y="1548063"/>
              <a:ext cx="2740996" cy="3130572"/>
              <a:chOff x="1060983" y="1548063"/>
              <a:chExt cx="2740996" cy="313057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E7C58B-A0B2-4941-8090-F107D1F0BD47}"/>
                  </a:ext>
                </a:extLst>
              </p:cNvPr>
              <p:cNvSpPr txBox="1"/>
              <p:nvPr/>
            </p:nvSpPr>
            <p:spPr>
              <a:xfrm>
                <a:off x="1134177" y="1548063"/>
                <a:ext cx="2667802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QUẢN LÝ TÀI KHOẢN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61E52EA-01E0-441F-BAC3-E6D3939F3DC8}"/>
                  </a:ext>
                </a:extLst>
              </p:cNvPr>
              <p:cNvSpPr txBox="1"/>
              <p:nvPr/>
            </p:nvSpPr>
            <p:spPr>
              <a:xfrm>
                <a:off x="1472665" y="2224494"/>
                <a:ext cx="2329314" cy="307777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Đăng ký tài khoản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A14F34-7784-4BD9-B729-C1F38A2621B1}"/>
                  </a:ext>
                </a:extLst>
              </p:cNvPr>
              <p:cNvSpPr txBox="1"/>
              <p:nvPr/>
            </p:nvSpPr>
            <p:spPr>
              <a:xfrm>
                <a:off x="1472665" y="2796320"/>
                <a:ext cx="2329314" cy="307777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Đăng nhập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6D01D38-FB2F-4643-8C36-1CDBC71600E8}"/>
                  </a:ext>
                </a:extLst>
              </p:cNvPr>
              <p:cNvSpPr txBox="1"/>
              <p:nvPr/>
            </p:nvSpPr>
            <p:spPr>
              <a:xfrm>
                <a:off x="1472665" y="3368146"/>
                <a:ext cx="2329314" cy="307777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Lấy lại mật khẩu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C61273-95E8-4FB8-BE30-9714F909C67D}"/>
                  </a:ext>
                </a:extLst>
              </p:cNvPr>
              <p:cNvSpPr txBox="1"/>
              <p:nvPr/>
            </p:nvSpPr>
            <p:spPr>
              <a:xfrm>
                <a:off x="1472665" y="3939971"/>
                <a:ext cx="2329314" cy="738664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Cập nhật thay đổi của ng</a:t>
                </a:r>
                <a:r>
                  <a:rPr lang="vi-VN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ư</a:t>
                </a:r>
                <a:r>
                  <a:rPr lang="en-US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ời dùng về thông tin tài khoản</a:t>
                </a:r>
              </a:p>
            </p:txBody>
          </p:sp>
          <p:cxnSp>
            <p:nvCxnSpPr>
              <p:cNvPr id="26" name="Connector: Elbow 25">
                <a:extLst>
                  <a:ext uri="{FF2B5EF4-FFF2-40B4-BE49-F238E27FC236}">
                    <a16:creationId xmlns:a16="http://schemas.microsoft.com/office/drawing/2014/main" id="{2AF362BD-2623-4A69-B309-ACF54B5095E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1060983" y="1747969"/>
                <a:ext cx="73195" cy="2576574"/>
              </a:xfrm>
              <a:prstGeom prst="bentConnector2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8AB1013-D660-4A70-BDBF-F53082D94784}"/>
                  </a:ext>
                </a:extLst>
              </p:cNvPr>
              <p:cNvCxnSpPr>
                <a:cxnSpLocks/>
                <a:stCxn id="18" idx="1"/>
              </p:cNvCxnSpPr>
              <p:nvPr/>
            </p:nvCxnSpPr>
            <p:spPr>
              <a:xfrm flipH="1">
                <a:off x="1060985" y="2378383"/>
                <a:ext cx="41168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712BA6B-C49D-4C45-AA38-E2F10F048849}"/>
                  </a:ext>
                </a:extLst>
              </p:cNvPr>
              <p:cNvCxnSpPr>
                <a:cxnSpLocks/>
                <a:stCxn id="19" idx="1"/>
              </p:cNvCxnSpPr>
              <p:nvPr/>
            </p:nvCxnSpPr>
            <p:spPr>
              <a:xfrm flipH="1">
                <a:off x="1060985" y="2950209"/>
                <a:ext cx="411680" cy="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F42CFA2-6054-4AF8-B23D-017C027356AF}"/>
                  </a:ext>
                </a:extLst>
              </p:cNvPr>
              <p:cNvCxnSpPr>
                <a:cxnSpLocks/>
                <a:stCxn id="20" idx="1"/>
              </p:cNvCxnSpPr>
              <p:nvPr/>
            </p:nvCxnSpPr>
            <p:spPr>
              <a:xfrm flipH="1" flipV="1">
                <a:off x="1060985" y="3522034"/>
                <a:ext cx="411680" cy="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1D1F4F2-7B29-4AFF-AB76-944014BF15C4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1060985" y="4309303"/>
                <a:ext cx="411680" cy="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C562B27-831A-4BFB-B327-3B92F5096F77}"/>
                </a:ext>
              </a:extLst>
            </p:cNvPr>
            <p:cNvGrpSpPr/>
            <p:nvPr/>
          </p:nvGrpSpPr>
          <p:grpSpPr>
            <a:xfrm>
              <a:off x="4535703" y="1548063"/>
              <a:ext cx="3095125" cy="3176738"/>
              <a:chOff x="4535703" y="1548063"/>
              <a:chExt cx="3095125" cy="317673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1C5D00-509A-45D6-A3F6-B1E10F5559F6}"/>
                  </a:ext>
                </a:extLst>
              </p:cNvPr>
              <p:cNvSpPr txBox="1"/>
              <p:nvPr/>
            </p:nvSpPr>
            <p:spPr>
              <a:xfrm>
                <a:off x="4593255" y="1548063"/>
                <a:ext cx="3037573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QUẢN LÝ KHÔNG GIAN</a:t>
                </a:r>
              </a:p>
            </p:txBody>
          </p:sp>
          <p:cxnSp>
            <p:nvCxnSpPr>
              <p:cNvPr id="60" name="Connector: Elbow 59">
                <a:extLst>
                  <a:ext uri="{FF2B5EF4-FFF2-40B4-BE49-F238E27FC236}">
                    <a16:creationId xmlns:a16="http://schemas.microsoft.com/office/drawing/2014/main" id="{2F47EF46-C480-4E5A-A617-9A2AFBA282C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4535703" y="1747969"/>
                <a:ext cx="57553" cy="2730462"/>
              </a:xfrm>
              <a:prstGeom prst="bentConnector2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89E8116-D046-4E03-AD1C-1E651DFAD65E}"/>
                  </a:ext>
                </a:extLst>
              </p:cNvPr>
              <p:cNvSpPr txBox="1"/>
              <p:nvPr/>
            </p:nvSpPr>
            <p:spPr>
              <a:xfrm>
                <a:off x="4947384" y="2224494"/>
                <a:ext cx="2683443" cy="307777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Đăng tin cho thuê không gian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7D2CD1E-BE18-4958-A942-931E6C4AB102}"/>
                  </a:ext>
                </a:extLst>
              </p:cNvPr>
              <p:cNvSpPr txBox="1"/>
              <p:nvPr/>
            </p:nvSpPr>
            <p:spPr>
              <a:xfrm>
                <a:off x="4947385" y="2796320"/>
                <a:ext cx="2683442" cy="52322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Sửa thông tin về </a:t>
                </a:r>
              </a:p>
              <a:p>
                <a:pPr algn="ctr"/>
                <a:r>
                  <a:rPr lang="en-US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không gian cho thuê 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81E87BA-3B53-4A60-8242-CA0215EDF2CD}"/>
                  </a:ext>
                </a:extLst>
              </p:cNvPr>
              <p:cNvSpPr txBox="1"/>
              <p:nvPr/>
            </p:nvSpPr>
            <p:spPr>
              <a:xfrm>
                <a:off x="4947384" y="3606672"/>
                <a:ext cx="2683443" cy="307777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Xóa tin về không gian cho thuê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471404F-2475-444D-8D9E-2AD04EDF21A6}"/>
                  </a:ext>
                </a:extLst>
              </p:cNvPr>
              <p:cNvSpPr txBox="1"/>
              <p:nvPr/>
            </p:nvSpPr>
            <p:spPr>
              <a:xfrm>
                <a:off x="4947384" y="4201581"/>
                <a:ext cx="2683443" cy="52322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Cập nhật thay đổi của ng</a:t>
                </a:r>
                <a:r>
                  <a:rPr lang="vi-VN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ư</a:t>
                </a:r>
                <a:r>
                  <a:rPr lang="en-US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ời dùng về thông tin không gian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7C715D0-A834-4C30-8797-4AEEFF0C2BB4}"/>
                  </a:ext>
                </a:extLst>
              </p:cNvPr>
              <p:cNvCxnSpPr>
                <a:cxnSpLocks/>
                <a:stCxn id="61" idx="1"/>
              </p:cNvCxnSpPr>
              <p:nvPr/>
            </p:nvCxnSpPr>
            <p:spPr>
              <a:xfrm flipH="1">
                <a:off x="4535704" y="2378383"/>
                <a:ext cx="411680" cy="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B41EBB5-0C75-412B-A81F-838037C22AA6}"/>
                  </a:ext>
                </a:extLst>
              </p:cNvPr>
              <p:cNvCxnSpPr>
                <a:cxnSpLocks/>
                <a:stCxn id="62" idx="1"/>
              </p:cNvCxnSpPr>
              <p:nvPr/>
            </p:nvCxnSpPr>
            <p:spPr>
              <a:xfrm flipH="1" flipV="1">
                <a:off x="4535705" y="3057929"/>
                <a:ext cx="411680" cy="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29BF039-662C-447D-A3BE-9AB5CA94DC14}"/>
                  </a:ext>
                </a:extLst>
              </p:cNvPr>
              <p:cNvCxnSpPr>
                <a:cxnSpLocks/>
                <a:stCxn id="63" idx="1"/>
              </p:cNvCxnSpPr>
              <p:nvPr/>
            </p:nvCxnSpPr>
            <p:spPr>
              <a:xfrm flipH="1">
                <a:off x="4535704" y="3760561"/>
                <a:ext cx="411680" cy="2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C0E14AB-5FD0-49A6-8128-4A1807A448AD}"/>
                  </a:ext>
                </a:extLst>
              </p:cNvPr>
              <p:cNvCxnSpPr>
                <a:cxnSpLocks/>
                <a:stCxn id="64" idx="1"/>
              </p:cNvCxnSpPr>
              <p:nvPr/>
            </p:nvCxnSpPr>
            <p:spPr>
              <a:xfrm flipH="1">
                <a:off x="4535704" y="4463191"/>
                <a:ext cx="41168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401098DB-62D5-405A-ACE2-CE65A8A23B39}"/>
                </a:ext>
              </a:extLst>
            </p:cNvPr>
            <p:cNvGrpSpPr/>
            <p:nvPr/>
          </p:nvGrpSpPr>
          <p:grpSpPr>
            <a:xfrm>
              <a:off x="8348910" y="1548063"/>
              <a:ext cx="2782107" cy="3226136"/>
              <a:chOff x="8348910" y="1548063"/>
              <a:chExt cx="2782107" cy="322613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8152880-51F2-4CC8-868E-A4EC0BE78C56}"/>
                  </a:ext>
                </a:extLst>
              </p:cNvPr>
              <p:cNvSpPr txBox="1"/>
              <p:nvPr/>
            </p:nvSpPr>
            <p:spPr>
              <a:xfrm>
                <a:off x="8422105" y="1548063"/>
                <a:ext cx="2667802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THUÊ KHÔNG GIAN</a:t>
                </a:r>
              </a:p>
            </p:txBody>
          </p:sp>
          <p:cxnSp>
            <p:nvCxnSpPr>
              <p:cNvPr id="98" name="Connector: Elbow 97">
                <a:extLst>
                  <a:ext uri="{FF2B5EF4-FFF2-40B4-BE49-F238E27FC236}">
                    <a16:creationId xmlns:a16="http://schemas.microsoft.com/office/drawing/2014/main" id="{919C90B7-ADC2-464A-ADA7-8295A4C762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933765" y="3157366"/>
                <a:ext cx="2893733" cy="32157"/>
              </a:xfrm>
              <a:prstGeom prst="bentConnector3">
                <a:avLst>
                  <a:gd name="adj1" fmla="val 626"/>
                </a:avLst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554A5829-159C-4364-9FF5-D876EA4FF7DC}"/>
                  </a:ext>
                </a:extLst>
              </p:cNvPr>
              <p:cNvSpPr txBox="1"/>
              <p:nvPr/>
            </p:nvSpPr>
            <p:spPr>
              <a:xfrm>
                <a:off x="8776232" y="2224494"/>
                <a:ext cx="2313676" cy="307777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Tìm kiếm không gian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55AC4F7-BFE4-4755-8A4C-EE1E7B00D271}"/>
                  </a:ext>
                </a:extLst>
              </p:cNvPr>
              <p:cNvSpPr txBox="1"/>
              <p:nvPr/>
            </p:nvSpPr>
            <p:spPr>
              <a:xfrm>
                <a:off x="8776232" y="2796320"/>
                <a:ext cx="2354785" cy="52322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Hiển thị không gian theo phân loại của ng</a:t>
                </a:r>
                <a:r>
                  <a:rPr lang="vi-VN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ư</a:t>
                </a:r>
                <a:r>
                  <a:rPr lang="en-US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ời dùng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800ECE6-58D8-48F3-8B50-58D2C3F6F73E}"/>
                  </a:ext>
                </a:extLst>
              </p:cNvPr>
              <p:cNvSpPr txBox="1"/>
              <p:nvPr/>
            </p:nvSpPr>
            <p:spPr>
              <a:xfrm>
                <a:off x="8760590" y="3578408"/>
                <a:ext cx="2354786" cy="52322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Hiển thị thông tin của một không gian cụ thể</a:t>
                </a:r>
              </a:p>
            </p:txBody>
          </p: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31C3094-A1EE-449C-88DA-50ABA3BF92A1}"/>
                  </a:ext>
                </a:extLst>
              </p:cNvPr>
              <p:cNvCxnSpPr>
                <a:cxnSpLocks/>
                <a:stCxn id="99" idx="1"/>
              </p:cNvCxnSpPr>
              <p:nvPr/>
            </p:nvCxnSpPr>
            <p:spPr>
              <a:xfrm flipH="1">
                <a:off x="8364552" y="2378383"/>
                <a:ext cx="411680" cy="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11353A9-BDF7-43F6-8C44-0855A9DA155B}"/>
                  </a:ext>
                </a:extLst>
              </p:cNvPr>
              <p:cNvCxnSpPr>
                <a:cxnSpLocks/>
                <a:stCxn id="100" idx="1"/>
              </p:cNvCxnSpPr>
              <p:nvPr/>
            </p:nvCxnSpPr>
            <p:spPr>
              <a:xfrm flipH="1" flipV="1">
                <a:off x="8364552" y="3057929"/>
                <a:ext cx="411680" cy="1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9BB5BE39-B06B-416B-9307-3ED004B9CBAC}"/>
                  </a:ext>
                </a:extLst>
              </p:cNvPr>
              <p:cNvCxnSpPr>
                <a:cxnSpLocks/>
                <a:stCxn id="101" idx="1"/>
              </p:cNvCxnSpPr>
              <p:nvPr/>
            </p:nvCxnSpPr>
            <p:spPr>
              <a:xfrm flipH="1">
                <a:off x="8348910" y="3840018"/>
                <a:ext cx="411680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5D2EA5F-6049-482D-9D56-E00D86B73775}"/>
                  </a:ext>
                </a:extLst>
              </p:cNvPr>
              <p:cNvSpPr txBox="1"/>
              <p:nvPr/>
            </p:nvSpPr>
            <p:spPr>
              <a:xfrm>
                <a:off x="8760590" y="4466422"/>
                <a:ext cx="2370427" cy="307777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vi-VN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ư</a:t>
                </a:r>
                <a:r>
                  <a:rPr lang="en-US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 không gian yêu thích</a:t>
                </a:r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4B93329D-14C0-4062-BC72-0F3848444786}"/>
                  </a:ext>
                </a:extLst>
              </p:cNvPr>
              <p:cNvCxnSpPr>
                <a:stCxn id="116" idx="1"/>
              </p:cNvCxnSpPr>
              <p:nvPr/>
            </p:nvCxnSpPr>
            <p:spPr>
              <a:xfrm flipH="1">
                <a:off x="8364552" y="4620311"/>
                <a:ext cx="396038" cy="3663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7BB37DF3-CA42-4ECA-AA15-D7358287B485}"/>
              </a:ext>
            </a:extLst>
          </p:cNvPr>
          <p:cNvSpPr txBox="1"/>
          <p:nvPr/>
        </p:nvSpPr>
        <p:spPr>
          <a:xfrm>
            <a:off x="284123" y="314419"/>
            <a:ext cx="629502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Mô hình phân rã chức năng (BFD)</a:t>
            </a:r>
          </a:p>
        </p:txBody>
      </p:sp>
    </p:spTree>
    <p:extLst>
      <p:ext uri="{BB962C8B-B14F-4D97-AF65-F5344CB8AC3E}">
        <p14:creationId xmlns:p14="http://schemas.microsoft.com/office/powerpoint/2010/main" val="377797907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F13066EF-02D3-4674-88B4-B8F270DB601F}"/>
              </a:ext>
            </a:extLst>
          </p:cNvPr>
          <p:cNvGrpSpPr/>
          <p:nvPr/>
        </p:nvGrpSpPr>
        <p:grpSpPr>
          <a:xfrm>
            <a:off x="2037033" y="2345638"/>
            <a:ext cx="7277064" cy="3034455"/>
            <a:chOff x="-818314" y="315079"/>
            <a:chExt cx="7438511" cy="303445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DF635E-11E4-4E0B-8221-23FE54CD573B}"/>
                </a:ext>
              </a:extLst>
            </p:cNvPr>
            <p:cNvSpPr txBox="1"/>
            <p:nvPr/>
          </p:nvSpPr>
          <p:spPr>
            <a:xfrm>
              <a:off x="2381118" y="315079"/>
              <a:ext cx="2273300" cy="461665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40" tIns="91440" bIns="91440" rtlCol="0">
              <a:spAutoFit/>
            </a:bodyPr>
            <a:lstStyle/>
            <a:p>
              <a:pPr algn="ctr"/>
              <a:r>
                <a:rPr lang="en-US">
                  <a:latin typeface="Roboto" panose="02000000000000000000" pitchFamily="2" charset="0"/>
                  <a:ea typeface="Roboto" panose="02000000000000000000" pitchFamily="2" charset="0"/>
                </a:rPr>
                <a:t>NguoiDung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A808827-982A-4769-94BB-4653EDF1A9BE}"/>
                </a:ext>
              </a:extLst>
            </p:cNvPr>
            <p:cNvSpPr/>
            <p:nvPr/>
          </p:nvSpPr>
          <p:spPr>
            <a:xfrm>
              <a:off x="-818314" y="1059544"/>
              <a:ext cx="1633886" cy="1136964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u="sng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ID_NguoiDung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923B350-F57D-4B6A-9AC0-FA3916F3FE49}"/>
                </a:ext>
              </a:extLst>
            </p:cNvPr>
            <p:cNvSpPr/>
            <p:nvPr/>
          </p:nvSpPr>
          <p:spPr>
            <a:xfrm>
              <a:off x="689843" y="2498252"/>
              <a:ext cx="1820809" cy="851281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TenNguoiDung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6FAFABF-DA85-49E4-ABA3-623FEE0CAF79}"/>
                </a:ext>
              </a:extLst>
            </p:cNvPr>
            <p:cNvSpPr/>
            <p:nvPr/>
          </p:nvSpPr>
          <p:spPr>
            <a:xfrm>
              <a:off x="5366657" y="2153524"/>
              <a:ext cx="1253540" cy="729277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Email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375C2CC-5DE0-4713-AA11-45B7A2B945FB}"/>
                </a:ext>
              </a:extLst>
            </p:cNvPr>
            <p:cNvSpPr/>
            <p:nvPr/>
          </p:nvSpPr>
          <p:spPr>
            <a:xfrm>
              <a:off x="3671576" y="2620257"/>
              <a:ext cx="1253540" cy="729277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SDT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037857-7755-477E-86D0-D48E6EFBDB11}"/>
                </a:ext>
              </a:extLst>
            </p:cNvPr>
            <p:cNvCxnSpPr>
              <a:cxnSpLocks/>
              <a:stCxn id="16" idx="6"/>
              <a:endCxn id="15" idx="2"/>
            </p:cNvCxnSpPr>
            <p:nvPr/>
          </p:nvCxnSpPr>
          <p:spPr>
            <a:xfrm flipV="1">
              <a:off x="815572" y="776744"/>
              <a:ext cx="2702196" cy="851282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E1E9632-D96D-4041-A721-C5B39A4BEC37}"/>
                </a:ext>
              </a:extLst>
            </p:cNvPr>
            <p:cNvCxnSpPr>
              <a:cxnSpLocks/>
              <a:stCxn id="17" idx="0"/>
              <a:endCxn id="15" idx="2"/>
            </p:cNvCxnSpPr>
            <p:nvPr/>
          </p:nvCxnSpPr>
          <p:spPr>
            <a:xfrm flipV="1">
              <a:off x="1600248" y="776744"/>
              <a:ext cx="1917520" cy="172150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9FD16E-C052-4616-844F-911AF9183847}"/>
                </a:ext>
              </a:extLst>
            </p:cNvPr>
            <p:cNvCxnSpPr>
              <a:cxnSpLocks/>
              <a:stCxn id="15" idx="2"/>
              <a:endCxn id="19" idx="0"/>
            </p:cNvCxnSpPr>
            <p:nvPr/>
          </p:nvCxnSpPr>
          <p:spPr>
            <a:xfrm>
              <a:off x="3517768" y="776744"/>
              <a:ext cx="780579" cy="1843513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09751F9-557F-42D2-9156-8DE23EACEE91}"/>
                </a:ext>
              </a:extLst>
            </p:cNvPr>
            <p:cNvCxnSpPr>
              <a:cxnSpLocks/>
              <a:stCxn id="15" idx="2"/>
              <a:endCxn id="18" idx="0"/>
            </p:cNvCxnSpPr>
            <p:nvPr/>
          </p:nvCxnSpPr>
          <p:spPr>
            <a:xfrm>
              <a:off x="3517768" y="776744"/>
              <a:ext cx="2475659" cy="137678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61BB9181-54FB-4670-9D88-AEFFF71D5E18}"/>
              </a:ext>
            </a:extLst>
          </p:cNvPr>
          <p:cNvSpPr txBox="1"/>
          <p:nvPr/>
        </p:nvSpPr>
        <p:spPr>
          <a:xfrm>
            <a:off x="352792" y="323364"/>
            <a:ext cx="63699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Mô hình thực thể liên kết (ERD)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489C340-B35B-446E-955E-40114214FB97}"/>
              </a:ext>
            </a:extLst>
          </p:cNvPr>
          <p:cNvSpPr txBox="1"/>
          <p:nvPr/>
        </p:nvSpPr>
        <p:spPr>
          <a:xfrm>
            <a:off x="352792" y="908139"/>
            <a:ext cx="636997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Thực thể ng</a:t>
            </a:r>
            <a:r>
              <a:rPr lang="vi-VN" sz="20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ư</a:t>
            </a:r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ời dùng</a:t>
            </a:r>
          </a:p>
        </p:txBody>
      </p:sp>
    </p:spTree>
    <p:extLst>
      <p:ext uri="{BB962C8B-B14F-4D97-AF65-F5344CB8AC3E}">
        <p14:creationId xmlns:p14="http://schemas.microsoft.com/office/powerpoint/2010/main" val="30667483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61BB9181-54FB-4670-9D88-AEFFF71D5E18}"/>
              </a:ext>
            </a:extLst>
          </p:cNvPr>
          <p:cNvSpPr txBox="1"/>
          <p:nvPr/>
        </p:nvSpPr>
        <p:spPr>
          <a:xfrm>
            <a:off x="352792" y="323364"/>
            <a:ext cx="63699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Mô hình thực thể liên kết (ERD)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489C340-B35B-446E-955E-40114214FB97}"/>
              </a:ext>
            </a:extLst>
          </p:cNvPr>
          <p:cNvSpPr txBox="1"/>
          <p:nvPr/>
        </p:nvSpPr>
        <p:spPr>
          <a:xfrm>
            <a:off x="352792" y="908139"/>
            <a:ext cx="636997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Thực thể Loại không gian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983261-32F3-49BF-8BE8-BBE2D10A2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440" y="2412614"/>
            <a:ext cx="4365017" cy="308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0879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61BB9181-54FB-4670-9D88-AEFFF71D5E18}"/>
              </a:ext>
            </a:extLst>
          </p:cNvPr>
          <p:cNvSpPr txBox="1"/>
          <p:nvPr/>
        </p:nvSpPr>
        <p:spPr>
          <a:xfrm>
            <a:off x="352792" y="323364"/>
            <a:ext cx="63699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1">
                    <a:lumMod val="65000"/>
                    <a:lumOff val="3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Times New Roman" panose="02020603050405020304" pitchFamily="18" charset="0"/>
              </a:rPr>
              <a:t>Mô hình thực thể liên kết (ERD)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489C340-B35B-446E-955E-40114214FB97}"/>
              </a:ext>
            </a:extLst>
          </p:cNvPr>
          <p:cNvSpPr txBox="1"/>
          <p:nvPr/>
        </p:nvSpPr>
        <p:spPr>
          <a:xfrm>
            <a:off x="352792" y="908139"/>
            <a:ext cx="636997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Thực thể Không gian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263507-4288-4127-A563-95AF5290216B}"/>
              </a:ext>
            </a:extLst>
          </p:cNvPr>
          <p:cNvSpPr txBox="1"/>
          <p:nvPr/>
        </p:nvSpPr>
        <p:spPr>
          <a:xfrm>
            <a:off x="4859394" y="3233714"/>
            <a:ext cx="2273300" cy="46166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91440" tIns="91440" bIns="91440" rtlCol="0">
            <a:spAutoFit/>
          </a:bodyPr>
          <a:lstStyle/>
          <a:p>
            <a:pPr algn="ctr"/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KhongGian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48DA21E-417D-4C14-AF19-9DC6EA8B8099}"/>
              </a:ext>
            </a:extLst>
          </p:cNvPr>
          <p:cNvSpPr/>
          <p:nvPr/>
        </p:nvSpPr>
        <p:spPr>
          <a:xfrm>
            <a:off x="456779" y="4578798"/>
            <a:ext cx="1253540" cy="72927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Anh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3B36B7-C143-4AF9-93C8-7BB69E01CA7D}"/>
              </a:ext>
            </a:extLst>
          </p:cNvPr>
          <p:cNvSpPr/>
          <p:nvPr/>
        </p:nvSpPr>
        <p:spPr>
          <a:xfrm>
            <a:off x="4106512" y="1905854"/>
            <a:ext cx="1253540" cy="72927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Quan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EA280ED-F251-459B-97E9-E882600C48C8}"/>
              </a:ext>
            </a:extLst>
          </p:cNvPr>
          <p:cNvSpPr/>
          <p:nvPr/>
        </p:nvSpPr>
        <p:spPr>
          <a:xfrm>
            <a:off x="6398258" y="1941325"/>
            <a:ext cx="1468872" cy="72927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Phuong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91C638E-26D6-40FD-A97D-FB96B5D87DD0}"/>
              </a:ext>
            </a:extLst>
          </p:cNvPr>
          <p:cNvSpPr/>
          <p:nvPr/>
        </p:nvSpPr>
        <p:spPr>
          <a:xfrm>
            <a:off x="110833" y="3512390"/>
            <a:ext cx="1253540" cy="72927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MoTa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B422F98-D2E0-421D-865D-151E4A795D13}"/>
              </a:ext>
            </a:extLst>
          </p:cNvPr>
          <p:cNvSpPr/>
          <p:nvPr/>
        </p:nvSpPr>
        <p:spPr>
          <a:xfrm>
            <a:off x="5197239" y="4786033"/>
            <a:ext cx="1652880" cy="87785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ID_KhongGian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C65D1E-4710-45F9-8BE3-B70C1AE6ECEA}"/>
              </a:ext>
            </a:extLst>
          </p:cNvPr>
          <p:cNvSpPr/>
          <p:nvPr/>
        </p:nvSpPr>
        <p:spPr>
          <a:xfrm>
            <a:off x="1544320" y="5172903"/>
            <a:ext cx="1043449" cy="66562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DienTich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2CD3FF7-2755-4C0F-AC3A-796919B86246}"/>
              </a:ext>
            </a:extLst>
          </p:cNvPr>
          <p:cNvSpPr/>
          <p:nvPr/>
        </p:nvSpPr>
        <p:spPr>
          <a:xfrm>
            <a:off x="9568438" y="1893024"/>
            <a:ext cx="1253540" cy="72927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ThanhPho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7128E6-7544-4772-BC33-694B333DE039}"/>
              </a:ext>
            </a:extLst>
          </p:cNvPr>
          <p:cNvSpPr/>
          <p:nvPr/>
        </p:nvSpPr>
        <p:spPr>
          <a:xfrm>
            <a:off x="7240360" y="5308075"/>
            <a:ext cx="1253540" cy="72927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F733017-5847-435B-B6C4-13F1F459C728}"/>
              </a:ext>
            </a:extLst>
          </p:cNvPr>
          <p:cNvSpPr/>
          <p:nvPr/>
        </p:nvSpPr>
        <p:spPr>
          <a:xfrm>
            <a:off x="8392572" y="4653933"/>
            <a:ext cx="1385831" cy="72927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HuongCua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237D1E0-6301-4D2F-85EF-CC96BB74BB48}"/>
              </a:ext>
            </a:extLst>
          </p:cNvPr>
          <p:cNvSpPr/>
          <p:nvPr/>
        </p:nvSpPr>
        <p:spPr>
          <a:xfrm>
            <a:off x="10195208" y="4846410"/>
            <a:ext cx="1654161" cy="972813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SoPhongVeSinh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D8C2865-6688-4CA4-A801-FF91F5AEE94D}"/>
              </a:ext>
            </a:extLst>
          </p:cNvPr>
          <p:cNvSpPr/>
          <p:nvPr/>
        </p:nvSpPr>
        <p:spPr>
          <a:xfrm>
            <a:off x="10195208" y="3470662"/>
            <a:ext cx="1708150" cy="869271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SoPhongNgu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074BAE5-FDD4-422A-85F1-B9622B7B2CF5}"/>
              </a:ext>
            </a:extLst>
          </p:cNvPr>
          <p:cNvCxnSpPr>
            <a:cxnSpLocks/>
            <a:stCxn id="31" idx="0"/>
            <a:endCxn id="34" idx="4"/>
          </p:cNvCxnSpPr>
          <p:nvPr/>
        </p:nvCxnSpPr>
        <p:spPr>
          <a:xfrm flipV="1">
            <a:off x="5996044" y="2670602"/>
            <a:ext cx="1136650" cy="56311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CE875E-0B0C-465B-988D-562EF2628C5F}"/>
              </a:ext>
            </a:extLst>
          </p:cNvPr>
          <p:cNvCxnSpPr>
            <a:cxnSpLocks/>
            <a:stCxn id="31" idx="0"/>
            <a:endCxn id="33" idx="4"/>
          </p:cNvCxnSpPr>
          <p:nvPr/>
        </p:nvCxnSpPr>
        <p:spPr>
          <a:xfrm flipH="1" flipV="1">
            <a:off x="4733282" y="2635131"/>
            <a:ext cx="1262762" cy="59858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5D12EE9-AA11-4B00-9124-CFB5DBD0FA0D}"/>
              </a:ext>
            </a:extLst>
          </p:cNvPr>
          <p:cNvCxnSpPr>
            <a:cxnSpLocks/>
            <a:stCxn id="38" idx="4"/>
            <a:endCxn id="31" idx="0"/>
          </p:cNvCxnSpPr>
          <p:nvPr/>
        </p:nvCxnSpPr>
        <p:spPr>
          <a:xfrm flipH="1">
            <a:off x="5996044" y="2622301"/>
            <a:ext cx="4199164" cy="61141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C1CFE2B-96B0-4AE1-BF39-9C71789D4FE8}"/>
              </a:ext>
            </a:extLst>
          </p:cNvPr>
          <p:cNvCxnSpPr>
            <a:cxnSpLocks/>
            <a:stCxn id="31" idx="2"/>
            <a:endCxn id="36" idx="0"/>
          </p:cNvCxnSpPr>
          <p:nvPr/>
        </p:nvCxnSpPr>
        <p:spPr>
          <a:xfrm>
            <a:off x="5996044" y="3695379"/>
            <a:ext cx="27635" cy="109065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00E4469-C227-412A-840D-15057E04948D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5996044" y="3695379"/>
            <a:ext cx="1871086" cy="161269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35D6475-6EE5-4D10-9A6C-4FF96D777F07}"/>
              </a:ext>
            </a:extLst>
          </p:cNvPr>
          <p:cNvCxnSpPr>
            <a:cxnSpLocks/>
            <a:stCxn id="31" idx="2"/>
            <a:endCxn id="37" idx="0"/>
          </p:cNvCxnSpPr>
          <p:nvPr/>
        </p:nvCxnSpPr>
        <p:spPr>
          <a:xfrm flipH="1">
            <a:off x="2066045" y="3695379"/>
            <a:ext cx="3929999" cy="147752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F16FA80-C93C-47C7-B4AA-1B15E77621DC}"/>
              </a:ext>
            </a:extLst>
          </p:cNvPr>
          <p:cNvCxnSpPr>
            <a:cxnSpLocks/>
            <a:stCxn id="31" idx="2"/>
            <a:endCxn id="40" idx="0"/>
          </p:cNvCxnSpPr>
          <p:nvPr/>
        </p:nvCxnSpPr>
        <p:spPr>
          <a:xfrm>
            <a:off x="5996044" y="3695379"/>
            <a:ext cx="3089444" cy="95855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EDBC540-8A57-4CDD-A10B-53FD14E8EB1F}"/>
              </a:ext>
            </a:extLst>
          </p:cNvPr>
          <p:cNvCxnSpPr>
            <a:cxnSpLocks/>
            <a:stCxn id="31" idx="2"/>
            <a:endCxn id="41" idx="0"/>
          </p:cNvCxnSpPr>
          <p:nvPr/>
        </p:nvCxnSpPr>
        <p:spPr>
          <a:xfrm>
            <a:off x="5996044" y="3695379"/>
            <a:ext cx="5026245" cy="115103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C422FA9-759D-4E5C-A7B5-057D127B7649}"/>
              </a:ext>
            </a:extLst>
          </p:cNvPr>
          <p:cNvCxnSpPr>
            <a:cxnSpLocks/>
            <a:stCxn id="31" idx="2"/>
            <a:endCxn id="42" idx="2"/>
          </p:cNvCxnSpPr>
          <p:nvPr/>
        </p:nvCxnSpPr>
        <p:spPr>
          <a:xfrm>
            <a:off x="5996044" y="3695379"/>
            <a:ext cx="4199164" cy="20991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22B221C-FB8C-4563-A6E4-11083318C036}"/>
              </a:ext>
            </a:extLst>
          </p:cNvPr>
          <p:cNvCxnSpPr>
            <a:cxnSpLocks/>
            <a:stCxn id="32" idx="0"/>
            <a:endCxn id="31" idx="2"/>
          </p:cNvCxnSpPr>
          <p:nvPr/>
        </p:nvCxnSpPr>
        <p:spPr>
          <a:xfrm flipV="1">
            <a:off x="1083549" y="3695379"/>
            <a:ext cx="4912495" cy="88341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9B7F31C-A383-4037-A37A-D0628C019C55}"/>
              </a:ext>
            </a:extLst>
          </p:cNvPr>
          <p:cNvCxnSpPr>
            <a:cxnSpLocks/>
            <a:stCxn id="35" idx="6"/>
            <a:endCxn id="31" idx="2"/>
          </p:cNvCxnSpPr>
          <p:nvPr/>
        </p:nvCxnSpPr>
        <p:spPr>
          <a:xfrm flipV="1">
            <a:off x="1364373" y="3695379"/>
            <a:ext cx="4631671" cy="18165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0B3B0D4E-53A7-4D09-A90B-40B8C2CE51A9}"/>
              </a:ext>
            </a:extLst>
          </p:cNvPr>
          <p:cNvSpPr/>
          <p:nvPr/>
        </p:nvSpPr>
        <p:spPr>
          <a:xfrm>
            <a:off x="1829668" y="1941326"/>
            <a:ext cx="1253540" cy="72927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DiaChi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216EA33-D975-424C-B946-D7DE23D3A8BA}"/>
              </a:ext>
            </a:extLst>
          </p:cNvPr>
          <p:cNvCxnSpPr>
            <a:cxnSpLocks/>
            <a:stCxn id="31" idx="0"/>
            <a:endCxn id="54" idx="4"/>
          </p:cNvCxnSpPr>
          <p:nvPr/>
        </p:nvCxnSpPr>
        <p:spPr>
          <a:xfrm flipH="1" flipV="1">
            <a:off x="2456438" y="2670603"/>
            <a:ext cx="3539606" cy="56311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4E4CEB4A-7F15-4093-AE14-D45F2E19FED6}"/>
              </a:ext>
            </a:extLst>
          </p:cNvPr>
          <p:cNvSpPr/>
          <p:nvPr/>
        </p:nvSpPr>
        <p:spPr>
          <a:xfrm>
            <a:off x="2978010" y="4943436"/>
            <a:ext cx="1043449" cy="74262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Gia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Nuoc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A9B5B06-984A-404E-9C0C-D357C44BA2AB}"/>
              </a:ext>
            </a:extLst>
          </p:cNvPr>
          <p:cNvCxnSpPr>
            <a:cxnSpLocks/>
            <a:stCxn id="31" idx="2"/>
            <a:endCxn id="80" idx="0"/>
          </p:cNvCxnSpPr>
          <p:nvPr/>
        </p:nvCxnSpPr>
        <p:spPr>
          <a:xfrm flipH="1">
            <a:off x="3499735" y="3695379"/>
            <a:ext cx="2496309" cy="124805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83938AE0-BDAC-43E7-8EBF-7D85E6B954FC}"/>
              </a:ext>
            </a:extLst>
          </p:cNvPr>
          <p:cNvSpPr/>
          <p:nvPr/>
        </p:nvSpPr>
        <p:spPr>
          <a:xfrm>
            <a:off x="3958669" y="5465978"/>
            <a:ext cx="1043449" cy="917267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Gia</a:t>
            </a:r>
          </a:p>
          <a:p>
            <a:pPr algn="ctr"/>
            <a:r>
              <a:rPr lang="en-US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Dien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03E2D5D-0894-4222-9EF5-2C8A22687EC2}"/>
              </a:ext>
            </a:extLst>
          </p:cNvPr>
          <p:cNvCxnSpPr>
            <a:cxnSpLocks/>
            <a:stCxn id="31" idx="2"/>
            <a:endCxn id="82" idx="0"/>
          </p:cNvCxnSpPr>
          <p:nvPr/>
        </p:nvCxnSpPr>
        <p:spPr>
          <a:xfrm flipH="1">
            <a:off x="4480394" y="3695379"/>
            <a:ext cx="1515650" cy="1770599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95629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7E91CA-542E-46F6-A20D-23A53F3E7ECA}"/>
              </a:ext>
            </a:extLst>
          </p:cNvPr>
          <p:cNvGrpSpPr/>
          <p:nvPr/>
        </p:nvGrpSpPr>
        <p:grpSpPr>
          <a:xfrm>
            <a:off x="153518" y="149193"/>
            <a:ext cx="11883682" cy="6559614"/>
            <a:chOff x="153518" y="149193"/>
            <a:chExt cx="11883682" cy="655961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90867DF-595F-486D-9A21-E066FC0B602C}"/>
                </a:ext>
              </a:extLst>
            </p:cNvPr>
            <p:cNvGrpSpPr/>
            <p:nvPr/>
          </p:nvGrpSpPr>
          <p:grpSpPr>
            <a:xfrm>
              <a:off x="153518" y="149193"/>
              <a:ext cx="11883682" cy="6559614"/>
              <a:chOff x="153518" y="149193"/>
              <a:chExt cx="11883682" cy="655961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4476DC-3256-4237-BBDE-E2AADD3F92D5}"/>
                  </a:ext>
                </a:extLst>
              </p:cNvPr>
              <p:cNvSpPr txBox="1"/>
              <p:nvPr/>
            </p:nvSpPr>
            <p:spPr>
              <a:xfrm>
                <a:off x="9570627" y="511220"/>
                <a:ext cx="2273300" cy="46166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lIns="91440" tIns="91440" bIns="91440" rtlCol="0">
                <a:spAutoFit/>
              </a:bodyPr>
              <a:lstStyle/>
              <a:p>
                <a:pPr algn="ctr"/>
                <a:r>
                  <a:rPr lang="en-US">
                    <a:latin typeface="Roboto" panose="02000000000000000000" pitchFamily="2" charset="0"/>
                    <a:ea typeface="Roboto" panose="02000000000000000000" pitchFamily="2" charset="0"/>
                  </a:rPr>
                  <a:t>NguoiDung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851499-B9CA-4CA3-94EE-34B782B5793F}"/>
                  </a:ext>
                </a:extLst>
              </p:cNvPr>
              <p:cNvSpPr txBox="1"/>
              <p:nvPr/>
            </p:nvSpPr>
            <p:spPr>
              <a:xfrm>
                <a:off x="511391" y="567154"/>
                <a:ext cx="2273300" cy="46166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lIns="91440" tIns="91440" bIns="91440" rtlCol="0">
                <a:spAutoFit/>
              </a:bodyPr>
              <a:lstStyle/>
              <a:p>
                <a:pPr algn="ctr"/>
                <a:r>
                  <a:rPr lang="en-US">
                    <a:latin typeface="Roboto" panose="02000000000000000000" pitchFamily="2" charset="0"/>
                    <a:ea typeface="Roboto" panose="02000000000000000000" pitchFamily="2" charset="0"/>
                  </a:rPr>
                  <a:t>LoaiKhongGian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BB9D93-E7B0-49AE-B99B-59267114A833}"/>
                  </a:ext>
                </a:extLst>
              </p:cNvPr>
              <p:cNvSpPr txBox="1"/>
              <p:nvPr/>
            </p:nvSpPr>
            <p:spPr>
              <a:xfrm>
                <a:off x="4786822" y="4681079"/>
                <a:ext cx="2273300" cy="461665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square" lIns="91440" tIns="91440" bIns="91440" rtlCol="0">
                <a:spAutoFit/>
              </a:bodyPr>
              <a:lstStyle/>
              <a:p>
                <a:pPr algn="ctr"/>
                <a:r>
                  <a:rPr lang="en-US">
                    <a:latin typeface="Roboto" panose="02000000000000000000" pitchFamily="2" charset="0"/>
                    <a:ea typeface="Roboto" panose="02000000000000000000" pitchFamily="2" charset="0"/>
                  </a:rPr>
                  <a:t>KhongGian</a:t>
                </a:r>
              </a:p>
            </p:txBody>
          </p:sp>
          <p:sp>
            <p:nvSpPr>
              <p:cNvPr id="10" name="Diamond 9">
                <a:extLst>
                  <a:ext uri="{FF2B5EF4-FFF2-40B4-BE49-F238E27FC236}">
                    <a16:creationId xmlns:a16="http://schemas.microsoft.com/office/drawing/2014/main" id="{0431A1E7-FB90-4165-9DED-F3A812E53385}"/>
                  </a:ext>
                </a:extLst>
              </p:cNvPr>
              <p:cNvSpPr/>
              <p:nvPr/>
            </p:nvSpPr>
            <p:spPr>
              <a:xfrm>
                <a:off x="1296288" y="3302230"/>
                <a:ext cx="1155700" cy="1155700"/>
              </a:xfrm>
              <a:prstGeom prst="diamond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La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869ED7D9-84AF-4AA5-9C49-6C4ECE766143}"/>
                  </a:ext>
                </a:extLst>
              </p:cNvPr>
              <p:cNvSpPr/>
              <p:nvPr/>
            </p:nvSpPr>
            <p:spPr>
              <a:xfrm>
                <a:off x="1880402" y="5979530"/>
                <a:ext cx="1253540" cy="729277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Anh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D07C0FD-CFA6-46CE-A655-FBF08DEE1901}"/>
                  </a:ext>
                </a:extLst>
              </p:cNvPr>
              <p:cNvSpPr/>
              <p:nvPr/>
            </p:nvSpPr>
            <p:spPr>
              <a:xfrm>
                <a:off x="4072152" y="2377158"/>
                <a:ext cx="1253540" cy="729277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Quan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7DCCAA2-B67C-44BE-A726-90054B34744C}"/>
                  </a:ext>
                </a:extLst>
              </p:cNvPr>
              <p:cNvSpPr/>
              <p:nvPr/>
            </p:nvSpPr>
            <p:spPr>
              <a:xfrm>
                <a:off x="5844716" y="2321022"/>
                <a:ext cx="1253540" cy="729277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Phuong</a:t>
                </a: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598556F-79C0-44A8-BE0A-7F3356500F7D}"/>
                  </a:ext>
                </a:extLst>
              </p:cNvPr>
              <p:cNvSpPr/>
              <p:nvPr/>
            </p:nvSpPr>
            <p:spPr>
              <a:xfrm>
                <a:off x="172252" y="5979530"/>
                <a:ext cx="1253540" cy="729277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MoTa</a:t>
                </a: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214E660-8A79-4049-83B4-FFE1BE89010E}"/>
                  </a:ext>
                </a:extLst>
              </p:cNvPr>
              <p:cNvSpPr/>
              <p:nvPr/>
            </p:nvSpPr>
            <p:spPr>
              <a:xfrm>
                <a:off x="5296702" y="5946383"/>
                <a:ext cx="1253540" cy="72927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u="sng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ID_KhongGian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3DED7E0-DD73-48CD-BC08-A098666EE86D}"/>
                  </a:ext>
                </a:extLst>
              </p:cNvPr>
              <p:cNvSpPr/>
              <p:nvPr/>
            </p:nvSpPr>
            <p:spPr>
              <a:xfrm>
                <a:off x="3533282" y="5979530"/>
                <a:ext cx="1253540" cy="729277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DienTich</a:t>
                </a: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C5A9D02E-D228-4F63-B20F-AA5D5D38C770}"/>
                  </a:ext>
                </a:extLst>
              </p:cNvPr>
              <p:cNvSpPr/>
              <p:nvPr/>
            </p:nvSpPr>
            <p:spPr>
              <a:xfrm>
                <a:off x="6681900" y="3176505"/>
                <a:ext cx="1253540" cy="729277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ThanhPho</a:t>
                </a: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7E3C36E-20E7-4389-90F8-3C9B716944D4}"/>
                  </a:ext>
                </a:extLst>
              </p:cNvPr>
              <p:cNvSpPr/>
              <p:nvPr/>
            </p:nvSpPr>
            <p:spPr>
              <a:xfrm>
                <a:off x="7004852" y="5979530"/>
                <a:ext cx="1253540" cy="729277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Gia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858FC3F-524D-40A4-AE7B-35EADD9D799D}"/>
                  </a:ext>
                </a:extLst>
              </p:cNvPr>
              <p:cNvSpPr/>
              <p:nvPr/>
            </p:nvSpPr>
            <p:spPr>
              <a:xfrm>
                <a:off x="8639225" y="5979530"/>
                <a:ext cx="1385831" cy="729277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HuongCua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223D10D-F0ED-40C0-9F7F-A33EFB727781}"/>
                  </a:ext>
                </a:extLst>
              </p:cNvPr>
              <p:cNvSpPr/>
              <p:nvPr/>
            </p:nvSpPr>
            <p:spPr>
              <a:xfrm>
                <a:off x="10359532" y="5979530"/>
                <a:ext cx="1253540" cy="729277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SoPhongVeSinh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DD0E3EA-ECC2-4A3A-A507-6A9407BD692F}"/>
                  </a:ext>
                </a:extLst>
              </p:cNvPr>
              <p:cNvSpPr/>
              <p:nvPr/>
            </p:nvSpPr>
            <p:spPr>
              <a:xfrm>
                <a:off x="10359532" y="5160970"/>
                <a:ext cx="1253540" cy="729277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SoPhongNgu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BE5B8FF-95ED-4756-BF4E-53BA52EC4A14}"/>
                  </a:ext>
                </a:extLst>
              </p:cNvPr>
              <p:cNvSpPr/>
              <p:nvPr/>
            </p:nvSpPr>
            <p:spPr>
              <a:xfrm>
                <a:off x="153518" y="5025480"/>
                <a:ext cx="1253540" cy="729277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ThongTinPhapLy</a:t>
                </a:r>
              </a:p>
            </p:txBody>
          </p: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BED0BA2A-7BB1-4F80-B564-EDE7B34DAA48}"/>
                  </a:ext>
                </a:extLst>
              </p:cNvPr>
              <p:cNvCxnSpPr>
                <a:cxnSpLocks/>
                <a:stCxn id="7" idx="0"/>
                <a:endCxn id="69" idx="4"/>
              </p:cNvCxnSpPr>
              <p:nvPr/>
            </p:nvCxnSpPr>
            <p:spPr>
              <a:xfrm flipV="1">
                <a:off x="5923472" y="3050299"/>
                <a:ext cx="548014" cy="1630780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F9FF656-61F8-40D4-A6E8-15641EE48B1D}"/>
                  </a:ext>
                </a:extLst>
              </p:cNvPr>
              <p:cNvCxnSpPr>
                <a:cxnSpLocks/>
                <a:stCxn id="7" idx="0"/>
                <a:endCxn id="68" idx="4"/>
              </p:cNvCxnSpPr>
              <p:nvPr/>
            </p:nvCxnSpPr>
            <p:spPr>
              <a:xfrm flipH="1" flipV="1">
                <a:off x="4698922" y="3106435"/>
                <a:ext cx="1224550" cy="1574644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4670A1E-2E53-4764-AC3E-00532830CA01}"/>
                  </a:ext>
                </a:extLst>
              </p:cNvPr>
              <p:cNvCxnSpPr>
                <a:cxnSpLocks/>
                <a:stCxn id="7" idx="2"/>
                <a:endCxn id="22" idx="6"/>
              </p:cNvCxnSpPr>
              <p:nvPr/>
            </p:nvCxnSpPr>
            <p:spPr>
              <a:xfrm flipH="1">
                <a:off x="1407058" y="5142744"/>
                <a:ext cx="4516414" cy="247375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4E332D8-9246-437B-8A8C-D70F4D039C58}"/>
                  </a:ext>
                </a:extLst>
              </p:cNvPr>
              <p:cNvCxnSpPr>
                <a:cxnSpLocks/>
                <a:stCxn id="74" idx="4"/>
                <a:endCxn id="7" idx="0"/>
              </p:cNvCxnSpPr>
              <p:nvPr/>
            </p:nvCxnSpPr>
            <p:spPr>
              <a:xfrm flipH="1">
                <a:off x="5923472" y="3905782"/>
                <a:ext cx="1385198" cy="775297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A2F7EEB-485A-4F9C-8FB5-F598C7EE58C2}"/>
                  </a:ext>
                </a:extLst>
              </p:cNvPr>
              <p:cNvCxnSpPr>
                <a:cxnSpLocks/>
                <a:stCxn id="7" idx="2"/>
                <a:endCxn id="72" idx="0"/>
              </p:cNvCxnSpPr>
              <p:nvPr/>
            </p:nvCxnSpPr>
            <p:spPr>
              <a:xfrm>
                <a:off x="5923472" y="5142744"/>
                <a:ext cx="0" cy="803639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2170799-BBA2-4510-9EF0-3591F3D1063A}"/>
                  </a:ext>
                </a:extLst>
              </p:cNvPr>
              <p:cNvCxnSpPr>
                <a:cxnSpLocks/>
                <a:stCxn id="7" idx="2"/>
                <a:endCxn id="75" idx="0"/>
              </p:cNvCxnSpPr>
              <p:nvPr/>
            </p:nvCxnSpPr>
            <p:spPr>
              <a:xfrm>
                <a:off x="5923472" y="5142744"/>
                <a:ext cx="1708150" cy="836786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2C3563F-D42B-4FC4-9CE6-FD6F51DE32B6}"/>
                  </a:ext>
                </a:extLst>
              </p:cNvPr>
              <p:cNvCxnSpPr>
                <a:cxnSpLocks/>
                <a:stCxn id="7" idx="2"/>
                <a:endCxn id="73" idx="0"/>
              </p:cNvCxnSpPr>
              <p:nvPr/>
            </p:nvCxnSpPr>
            <p:spPr>
              <a:xfrm flipH="1">
                <a:off x="4160052" y="5142744"/>
                <a:ext cx="1763420" cy="836786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589337C7-BFEF-41B3-B477-DDF84F540BA0}"/>
                  </a:ext>
                </a:extLst>
              </p:cNvPr>
              <p:cNvCxnSpPr>
                <a:cxnSpLocks/>
                <a:stCxn id="7" idx="2"/>
                <a:endCxn id="19" idx="0"/>
              </p:cNvCxnSpPr>
              <p:nvPr/>
            </p:nvCxnSpPr>
            <p:spPr>
              <a:xfrm>
                <a:off x="5923472" y="5142744"/>
                <a:ext cx="3408669" cy="836786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7870434-6C21-4FD5-8D76-D4132BE6CF4F}"/>
                  </a:ext>
                </a:extLst>
              </p:cNvPr>
              <p:cNvCxnSpPr>
                <a:cxnSpLocks/>
                <a:stCxn id="7" idx="2"/>
                <a:endCxn id="20" idx="0"/>
              </p:cNvCxnSpPr>
              <p:nvPr/>
            </p:nvCxnSpPr>
            <p:spPr>
              <a:xfrm>
                <a:off x="5923472" y="5142744"/>
                <a:ext cx="5062830" cy="836786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B4E0F9B-1DA6-46C6-89EC-0E7696172B07}"/>
                  </a:ext>
                </a:extLst>
              </p:cNvPr>
              <p:cNvCxnSpPr>
                <a:cxnSpLocks/>
                <a:stCxn id="7" idx="2"/>
                <a:endCxn id="21" idx="2"/>
              </p:cNvCxnSpPr>
              <p:nvPr/>
            </p:nvCxnSpPr>
            <p:spPr>
              <a:xfrm>
                <a:off x="5923472" y="5142744"/>
                <a:ext cx="4436060" cy="382865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68DD322-9309-41E0-AE09-7366DF3FEFCF}"/>
                  </a:ext>
                </a:extLst>
              </p:cNvPr>
              <p:cNvCxnSpPr>
                <a:cxnSpLocks/>
                <a:stCxn id="67" idx="0"/>
                <a:endCxn id="7" idx="2"/>
              </p:cNvCxnSpPr>
              <p:nvPr/>
            </p:nvCxnSpPr>
            <p:spPr>
              <a:xfrm flipV="1">
                <a:off x="2507172" y="5142744"/>
                <a:ext cx="3416300" cy="836786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815F9AD7-E57F-4936-9C77-9DB9D449E3A4}"/>
                  </a:ext>
                </a:extLst>
              </p:cNvPr>
              <p:cNvCxnSpPr>
                <a:cxnSpLocks/>
                <a:stCxn id="71" idx="0"/>
                <a:endCxn id="7" idx="2"/>
              </p:cNvCxnSpPr>
              <p:nvPr/>
            </p:nvCxnSpPr>
            <p:spPr>
              <a:xfrm flipV="1">
                <a:off x="799022" y="5142744"/>
                <a:ext cx="5124450" cy="836786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Diamond 101">
                <a:extLst>
                  <a:ext uri="{FF2B5EF4-FFF2-40B4-BE49-F238E27FC236}">
                    <a16:creationId xmlns:a16="http://schemas.microsoft.com/office/drawing/2014/main" id="{5C46A82A-113B-41BB-B27E-436423ADEB7D}"/>
                  </a:ext>
                </a:extLst>
              </p:cNvPr>
              <p:cNvSpPr/>
              <p:nvPr/>
            </p:nvSpPr>
            <p:spPr>
              <a:xfrm>
                <a:off x="10778281" y="3302230"/>
                <a:ext cx="1241191" cy="1241191"/>
              </a:xfrm>
              <a:prstGeom prst="diamond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Yeu</a:t>
                </a:r>
              </a:p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Thich</a:t>
                </a:r>
              </a:p>
            </p:txBody>
          </p: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16208076-6B1C-458D-B3E7-42EBF9235E11}"/>
                  </a:ext>
                </a:extLst>
              </p:cNvPr>
              <p:cNvCxnSpPr>
                <a:cxnSpLocks/>
                <a:stCxn id="102" idx="2"/>
              </p:cNvCxnSpPr>
              <p:nvPr/>
            </p:nvCxnSpPr>
            <p:spPr>
              <a:xfrm rot="5400000">
                <a:off x="8962989" y="2640553"/>
                <a:ext cx="533021" cy="4338756"/>
              </a:xfrm>
              <a:prstGeom prst="bentConnector2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onnector: Elbow 142">
                <a:extLst>
                  <a:ext uri="{FF2B5EF4-FFF2-40B4-BE49-F238E27FC236}">
                    <a16:creationId xmlns:a16="http://schemas.microsoft.com/office/drawing/2014/main" id="{4F6A88F1-6F74-47B4-B0F2-A945F2865D0D}"/>
                  </a:ext>
                </a:extLst>
              </p:cNvPr>
              <p:cNvCxnSpPr>
                <a:cxnSpLocks/>
                <a:stCxn id="5" idx="3"/>
                <a:endCxn id="102" idx="0"/>
              </p:cNvCxnSpPr>
              <p:nvPr/>
            </p:nvCxnSpPr>
            <p:spPr>
              <a:xfrm flipH="1">
                <a:off x="11398877" y="742053"/>
                <a:ext cx="445050" cy="2560177"/>
              </a:xfrm>
              <a:prstGeom prst="bentConnector4">
                <a:avLst>
                  <a:gd name="adj1" fmla="val -51365"/>
                  <a:gd name="adj2" fmla="val 54508"/>
                </a:avLst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Connector: Elbow 149">
                <a:extLst>
                  <a:ext uri="{FF2B5EF4-FFF2-40B4-BE49-F238E27FC236}">
                    <a16:creationId xmlns:a16="http://schemas.microsoft.com/office/drawing/2014/main" id="{2A24EC3A-4E2A-4533-A7D9-3E478FBCC072}"/>
                  </a:ext>
                </a:extLst>
              </p:cNvPr>
              <p:cNvCxnSpPr>
                <a:cxnSpLocks/>
                <a:stCxn id="6" idx="1"/>
                <a:endCxn id="10" idx="1"/>
              </p:cNvCxnSpPr>
              <p:nvPr/>
            </p:nvCxnSpPr>
            <p:spPr>
              <a:xfrm rot="10800000" flipH="1" flipV="1">
                <a:off x="511390" y="797986"/>
                <a:ext cx="784897" cy="3082093"/>
              </a:xfrm>
              <a:prstGeom prst="bentConnector3">
                <a:avLst>
                  <a:gd name="adj1" fmla="val -29125"/>
                </a:avLst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Connector: Elbow 152">
                <a:extLst>
                  <a:ext uri="{FF2B5EF4-FFF2-40B4-BE49-F238E27FC236}">
                    <a16:creationId xmlns:a16="http://schemas.microsoft.com/office/drawing/2014/main" id="{19A6E001-4331-4C9B-A3AD-50D0D98B7F31}"/>
                  </a:ext>
                </a:extLst>
              </p:cNvPr>
              <p:cNvCxnSpPr>
                <a:stCxn id="10" idx="2"/>
                <a:endCxn id="7" idx="1"/>
              </p:cNvCxnSpPr>
              <p:nvPr/>
            </p:nvCxnSpPr>
            <p:spPr>
              <a:xfrm rot="16200000" flipH="1">
                <a:off x="3103489" y="3228579"/>
                <a:ext cx="453982" cy="2912684"/>
              </a:xfrm>
              <a:prstGeom prst="bentConnector2">
                <a:avLst/>
              </a:prstGeom>
              <a:ln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9AA636C5-7D76-4F95-87C0-3ABBE070872B}"/>
                  </a:ext>
                </a:extLst>
              </p:cNvPr>
              <p:cNvSpPr/>
              <p:nvPr/>
            </p:nvSpPr>
            <p:spPr>
              <a:xfrm>
                <a:off x="652002" y="2028784"/>
                <a:ext cx="1253540" cy="72927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u="sng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ID_Loai KhongGian</a:t>
                </a:r>
              </a:p>
            </p:txBody>
          </p: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5CA92A0D-D1A4-4F75-A518-FB6286EE909B}"/>
                  </a:ext>
                </a:extLst>
              </p:cNvPr>
              <p:cNvCxnSpPr>
                <a:cxnSpLocks/>
                <a:stCxn id="187" idx="0"/>
                <a:endCxn id="6" idx="2"/>
              </p:cNvCxnSpPr>
              <p:nvPr/>
            </p:nvCxnSpPr>
            <p:spPr>
              <a:xfrm flipV="1">
                <a:off x="1278772" y="1028819"/>
                <a:ext cx="369269" cy="999965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12409EE4-ED9A-4144-A1E8-2AB7168ADD48}"/>
                  </a:ext>
                </a:extLst>
              </p:cNvPr>
              <p:cNvSpPr/>
              <p:nvPr/>
            </p:nvSpPr>
            <p:spPr>
              <a:xfrm>
                <a:off x="2211233" y="1855180"/>
                <a:ext cx="1417697" cy="907811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LoaiKhongGian</a:t>
                </a:r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2E422C57-BAF6-4B41-BA5C-63156B34E576}"/>
                  </a:ext>
                </a:extLst>
              </p:cNvPr>
              <p:cNvCxnSpPr>
                <a:cxnSpLocks/>
                <a:stCxn id="194" idx="0"/>
                <a:endCxn id="6" idx="2"/>
              </p:cNvCxnSpPr>
              <p:nvPr/>
            </p:nvCxnSpPr>
            <p:spPr>
              <a:xfrm flipH="1" flipV="1">
                <a:off x="1648041" y="1028819"/>
                <a:ext cx="1272041" cy="826361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86E4BC8E-E8E4-4EEC-ADEF-98451A15D2DF}"/>
                  </a:ext>
                </a:extLst>
              </p:cNvPr>
              <p:cNvSpPr/>
              <p:nvPr/>
            </p:nvSpPr>
            <p:spPr>
              <a:xfrm>
                <a:off x="4304483" y="264956"/>
                <a:ext cx="1253540" cy="729277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u="sng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ID_NguoiDung</a:t>
                </a: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AE843102-450F-4CA3-A316-1E4CBAC47189}"/>
                  </a:ext>
                </a:extLst>
              </p:cNvPr>
              <p:cNvSpPr/>
              <p:nvPr/>
            </p:nvSpPr>
            <p:spPr>
              <a:xfrm>
                <a:off x="4845962" y="1189925"/>
                <a:ext cx="1253540" cy="729277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TenNguoiDung</a:t>
                </a: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8D452D09-9510-4DA1-BC0D-5BD24C49CAD2}"/>
                  </a:ext>
                </a:extLst>
              </p:cNvPr>
              <p:cNvSpPr/>
              <p:nvPr/>
            </p:nvSpPr>
            <p:spPr>
              <a:xfrm>
                <a:off x="7718537" y="1290019"/>
                <a:ext cx="1253540" cy="729277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Email</a:t>
                </a:r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69AB4A99-D34B-49DE-BC56-3A63F10B186E}"/>
                  </a:ext>
                </a:extLst>
              </p:cNvPr>
              <p:cNvSpPr/>
              <p:nvPr/>
            </p:nvSpPr>
            <p:spPr>
              <a:xfrm>
                <a:off x="6278122" y="1222151"/>
                <a:ext cx="1253540" cy="729277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SDT</a:t>
                </a:r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8E05B3BD-56E5-4904-BCE0-63C45069B438}"/>
                  </a:ext>
                </a:extLst>
              </p:cNvPr>
              <p:cNvSpPr/>
              <p:nvPr/>
            </p:nvSpPr>
            <p:spPr>
              <a:xfrm>
                <a:off x="7695442" y="2174226"/>
                <a:ext cx="1253540" cy="729277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MatKhau</a:t>
                </a:r>
              </a:p>
            </p:txBody>
          </p: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D8762BCE-1238-4808-8DD0-B7D553AE05A1}"/>
                  </a:ext>
                </a:extLst>
              </p:cNvPr>
              <p:cNvCxnSpPr>
                <a:cxnSpLocks/>
                <a:stCxn id="222" idx="6"/>
                <a:endCxn id="5" idx="1"/>
              </p:cNvCxnSpPr>
              <p:nvPr/>
            </p:nvCxnSpPr>
            <p:spPr>
              <a:xfrm>
                <a:off x="5558023" y="629595"/>
                <a:ext cx="4012604" cy="112458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CCAD3A11-8D02-4A97-B0E7-EC57221A1625}"/>
                  </a:ext>
                </a:extLst>
              </p:cNvPr>
              <p:cNvCxnSpPr>
                <a:cxnSpLocks/>
                <a:stCxn id="223" idx="0"/>
                <a:endCxn id="5" idx="1"/>
              </p:cNvCxnSpPr>
              <p:nvPr/>
            </p:nvCxnSpPr>
            <p:spPr>
              <a:xfrm flipV="1">
                <a:off x="5472732" y="742053"/>
                <a:ext cx="4097895" cy="447872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2419BF74-DFED-42B3-89B6-9A00154F6DCD}"/>
                  </a:ext>
                </a:extLst>
              </p:cNvPr>
              <p:cNvCxnSpPr>
                <a:stCxn id="5" idx="1"/>
                <a:endCxn id="225" idx="0"/>
              </p:cNvCxnSpPr>
              <p:nvPr/>
            </p:nvCxnSpPr>
            <p:spPr>
              <a:xfrm flipH="1">
                <a:off x="6904892" y="742053"/>
                <a:ext cx="2665735" cy="480098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993F1B82-BF37-4CCD-A098-87524C61A163}"/>
                  </a:ext>
                </a:extLst>
              </p:cNvPr>
              <p:cNvCxnSpPr>
                <a:cxnSpLocks/>
                <a:stCxn id="5" idx="1"/>
                <a:endCxn id="224" idx="0"/>
              </p:cNvCxnSpPr>
              <p:nvPr/>
            </p:nvCxnSpPr>
            <p:spPr>
              <a:xfrm flipH="1">
                <a:off x="8345307" y="742053"/>
                <a:ext cx="1225320" cy="547966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F3F20CA2-9867-41D4-933E-B89F9106CCE7}"/>
                  </a:ext>
                </a:extLst>
              </p:cNvPr>
              <p:cNvCxnSpPr>
                <a:cxnSpLocks/>
                <a:stCxn id="5" idx="1"/>
                <a:endCxn id="226" idx="6"/>
              </p:cNvCxnSpPr>
              <p:nvPr/>
            </p:nvCxnSpPr>
            <p:spPr>
              <a:xfrm flipH="1">
                <a:off x="8948982" y="742053"/>
                <a:ext cx="621645" cy="1796812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F52DC1D9-D711-4316-871F-8C9AD3C5FD53}"/>
                  </a:ext>
                </a:extLst>
              </p:cNvPr>
              <p:cNvSpPr txBox="1"/>
              <p:nvPr/>
            </p:nvSpPr>
            <p:spPr>
              <a:xfrm>
                <a:off x="381821" y="149193"/>
                <a:ext cx="503401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Black" panose="02000000000000000000" pitchFamily="2" charset="0"/>
                    <a:ea typeface="Roboto Black" panose="02000000000000000000" pitchFamily="2" charset="0"/>
                    <a:cs typeface="Times New Roman" panose="02020603050405020304" pitchFamily="18" charset="0"/>
                  </a:rPr>
                  <a:t>Mô hình thực thể liên kết (ERD)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3558B25-E423-4BEC-8434-2463F4F9E108}"/>
                  </a:ext>
                </a:extLst>
              </p:cNvPr>
              <p:cNvSpPr txBox="1"/>
              <p:nvPr/>
            </p:nvSpPr>
            <p:spPr>
              <a:xfrm>
                <a:off x="266239" y="567154"/>
                <a:ext cx="2406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/>
                  <a:t>1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788A246-27E4-41AB-BDBD-B45C2209AF91}"/>
                  </a:ext>
                </a:extLst>
              </p:cNvPr>
              <p:cNvSpPr txBox="1"/>
              <p:nvPr/>
            </p:nvSpPr>
            <p:spPr>
              <a:xfrm>
                <a:off x="4546191" y="4664783"/>
                <a:ext cx="2406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/>
                  <a:t>N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29FBA4E-6515-4F6B-A019-F2BDBE7EA114}"/>
                  </a:ext>
                </a:extLst>
              </p:cNvPr>
              <p:cNvSpPr txBox="1"/>
              <p:nvPr/>
            </p:nvSpPr>
            <p:spPr>
              <a:xfrm>
                <a:off x="7203933" y="4894675"/>
                <a:ext cx="2406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/>
                  <a:t>N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36A66B5-14FC-4605-80BF-FE9902F55EFB}"/>
                  </a:ext>
                </a:extLst>
              </p:cNvPr>
              <p:cNvSpPr txBox="1"/>
              <p:nvPr/>
            </p:nvSpPr>
            <p:spPr>
              <a:xfrm>
                <a:off x="11796568" y="511220"/>
                <a:ext cx="2406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/>
                  <a:t>N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4FE595BE-2302-4F48-A320-F62F30F04296}"/>
                  </a:ext>
                </a:extLst>
              </p:cNvPr>
              <p:cNvSpPr/>
              <p:nvPr/>
            </p:nvSpPr>
            <p:spPr>
              <a:xfrm>
                <a:off x="3135045" y="3295771"/>
                <a:ext cx="1253540" cy="729277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DiaChi</a:t>
                </a: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0D1E2DA-439D-4181-A719-15D21D399507}"/>
                  </a:ext>
                </a:extLst>
              </p:cNvPr>
              <p:cNvCxnSpPr>
                <a:cxnSpLocks/>
                <a:stCxn id="7" idx="0"/>
                <a:endCxn id="86" idx="4"/>
              </p:cNvCxnSpPr>
              <p:nvPr/>
            </p:nvCxnSpPr>
            <p:spPr>
              <a:xfrm flipH="1" flipV="1">
                <a:off x="3761815" y="4025048"/>
                <a:ext cx="2161657" cy="656031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Diamond 69">
              <a:extLst>
                <a:ext uri="{FF2B5EF4-FFF2-40B4-BE49-F238E27FC236}">
                  <a16:creationId xmlns:a16="http://schemas.microsoft.com/office/drawing/2014/main" id="{7A2930D9-17F3-4FA2-AE54-DA2B3F1C646A}"/>
                </a:ext>
              </a:extLst>
            </p:cNvPr>
            <p:cNvSpPr/>
            <p:nvPr/>
          </p:nvSpPr>
          <p:spPr>
            <a:xfrm>
              <a:off x="9032825" y="3302231"/>
              <a:ext cx="1241191" cy="1241191"/>
            </a:xfrm>
            <a:prstGeom prst="diamond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So Huu</a:t>
              </a:r>
            </a:p>
          </p:txBody>
        </p: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1CA95174-BA0E-4E05-AF85-FEE6A34F5745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 rot="5400000">
              <a:off x="8172527" y="3431018"/>
              <a:ext cx="368490" cy="2593299"/>
            </a:xfrm>
            <a:prstGeom prst="bentConnector2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5B18703A-891A-4169-919E-F007685C3D99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 rot="5400000">
              <a:off x="9015676" y="1610630"/>
              <a:ext cx="2329346" cy="1053856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6F0AC21-8E21-425D-99E9-9B9767970CCD}"/>
                </a:ext>
              </a:extLst>
            </p:cNvPr>
            <p:cNvSpPr txBox="1"/>
            <p:nvPr/>
          </p:nvSpPr>
          <p:spPr>
            <a:xfrm>
              <a:off x="7203933" y="4721606"/>
              <a:ext cx="2406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N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E8787A6-B10A-4CD4-A276-661B5B43D1D9}"/>
                </a:ext>
              </a:extLst>
            </p:cNvPr>
            <p:cNvSpPr txBox="1"/>
            <p:nvPr/>
          </p:nvSpPr>
          <p:spPr>
            <a:xfrm>
              <a:off x="10745670" y="1000647"/>
              <a:ext cx="24063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92815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824</Words>
  <Application>Microsoft Office PowerPoint</Application>
  <PresentationFormat>Widescreen</PresentationFormat>
  <Paragraphs>147</Paragraphs>
  <Slides>21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Roboto</vt:lpstr>
      <vt:lpstr>Roboto Black</vt:lpstr>
      <vt:lpstr>Roboto Light</vt:lpstr>
      <vt:lpstr>Times New Roman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Anh Nguyễn</dc:creator>
  <cp:lastModifiedBy>Minh Anh Nguyễn</cp:lastModifiedBy>
  <cp:revision>19</cp:revision>
  <dcterms:created xsi:type="dcterms:W3CDTF">2019-05-14T15:08:18Z</dcterms:created>
  <dcterms:modified xsi:type="dcterms:W3CDTF">2019-05-14T18:57:09Z</dcterms:modified>
</cp:coreProperties>
</file>